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9" r:id="rId5"/>
    <p:sldId id="262" r:id="rId6"/>
    <p:sldId id="263" r:id="rId7"/>
    <p:sldId id="264" r:id="rId8"/>
    <p:sldId id="265" r:id="rId9"/>
    <p:sldId id="277" r:id="rId10"/>
    <p:sldId id="278" r:id="rId11"/>
    <p:sldId id="286" r:id="rId12"/>
    <p:sldId id="279" r:id="rId13"/>
    <p:sldId id="280" r:id="rId14"/>
    <p:sldId id="281" r:id="rId15"/>
    <p:sldId id="282" r:id="rId16"/>
    <p:sldId id="283" r:id="rId17"/>
    <p:sldId id="267" r:id="rId18"/>
    <p:sldId id="272" r:id="rId19"/>
    <p:sldId id="271" r:id="rId20"/>
    <p:sldId id="276" r:id="rId21"/>
    <p:sldId id="285" r:id="rId22"/>
    <p:sldId id="270" r:id="rId23"/>
    <p:sldId id="287" r:id="rId24"/>
    <p:sldId id="284" r:id="rId25"/>
    <p:sldId id="288"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12"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18.08.13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18.08.13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18.08.13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18.08.13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18.08.13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18.08.13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18.08.13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18.08.13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18.08.13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18.08.13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18.08.13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18.08.13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_________Microsoft_Word1.docx"/><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ec.md/" TargetMode="External"/><Relationship Id="rId3" Type="http://schemas.openxmlformats.org/officeDocument/2006/relationships/hyperlink" Target="mailto:victor@rec.m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0888"/>
            <a:ext cx="8229600" cy="2223120"/>
          </a:xfrm>
        </p:spPr>
        <p:txBody>
          <a:bodyPr>
            <a:normAutofit fontScale="90000"/>
          </a:bodyPr>
          <a:lstStyle/>
          <a:p>
            <a:r>
              <a:rPr lang="en-US" sz="2400" b="1" dirty="0"/>
              <a:t>Eastern Partnership Roadmap Monitoring</a:t>
            </a:r>
            <a:br>
              <a:rPr lang="en-US" sz="2400" b="1" dirty="0"/>
            </a:br>
            <a:r>
              <a:rPr lang="en-US" sz="2400" b="1" dirty="0"/>
              <a:t/>
            </a:r>
            <a:br>
              <a:rPr lang="en-US" sz="2400" b="1" dirty="0"/>
            </a:br>
            <a:r>
              <a:rPr lang="en-US" sz="2400" b="1" dirty="0" smtClean="0"/>
              <a:t>Victor </a:t>
            </a:r>
            <a:r>
              <a:rPr lang="en-US" sz="2400" b="1" dirty="0" err="1" smtClean="0"/>
              <a:t>Cotruta</a:t>
            </a:r>
            <a:r>
              <a:rPr lang="en-US" sz="2400" b="1" dirty="0"/>
              <a:t/>
            </a:r>
            <a:br>
              <a:rPr lang="en-US" sz="2400" b="1" dirty="0"/>
            </a:br>
            <a:r>
              <a:rPr lang="en-US" sz="2400" b="1" dirty="0"/>
              <a:t>Executive Director</a:t>
            </a:r>
            <a:br>
              <a:rPr lang="en-US" sz="2400" b="1" dirty="0"/>
            </a:br>
            <a:r>
              <a:rPr lang="en-US" sz="2400" b="1" dirty="0" smtClean="0"/>
              <a:t>REC Moldova</a:t>
            </a:r>
            <a:r>
              <a:rPr lang="en-US" sz="2400" b="1" dirty="0"/>
              <a:t/>
            </a:r>
            <a:br>
              <a:rPr lang="en-US" sz="2400" b="1" dirty="0"/>
            </a:br>
            <a:r>
              <a:rPr lang="en-US" sz="2400" b="1" dirty="0"/>
              <a:t/>
            </a:r>
            <a:br>
              <a:rPr lang="en-US" sz="2400" b="1" dirty="0"/>
            </a:br>
            <a:r>
              <a:rPr lang="en-US" sz="2400" b="1" dirty="0"/>
              <a:t/>
            </a:r>
            <a:br>
              <a:rPr lang="en-US" sz="2400" b="1" dirty="0"/>
            </a:br>
            <a:r>
              <a:rPr lang="en-US" sz="2400" b="1" dirty="0"/>
              <a:t>Eastern Partnership Civil Society Forum Working Group </a:t>
            </a:r>
            <a:r>
              <a:rPr lang="en-US" sz="2400" b="1" dirty="0" smtClean="0"/>
              <a:t>3 </a:t>
            </a:r>
            <a:r>
              <a:rPr lang="en-US" sz="2400" b="1" dirty="0"/>
              <a:t>meeting, </a:t>
            </a:r>
            <a:br>
              <a:rPr lang="en-US" sz="2400" b="1" dirty="0"/>
            </a:br>
            <a:r>
              <a:rPr lang="en-US" sz="2400" b="1" dirty="0" smtClean="0"/>
              <a:t>Chisinau, 9 July 2013</a:t>
            </a:r>
            <a:endParaRPr lang="en-US" sz="2400" b="1" dirty="0"/>
          </a:p>
        </p:txBody>
      </p:sp>
    </p:spTree>
    <p:extLst>
      <p:ext uri="{BB962C8B-B14F-4D97-AF65-F5344CB8AC3E}">
        <p14:creationId xmlns:p14="http://schemas.microsoft.com/office/powerpoint/2010/main" val="3718564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a:bodyPr>
          <a:lstStyle/>
          <a:p>
            <a:r>
              <a:rPr lang="en-US" sz="2800" b="1" kern="0" dirty="0">
                <a:solidFill>
                  <a:srgbClr val="003366"/>
                </a:solidFill>
                <a:latin typeface="Arial"/>
                <a:ea typeface="ＭＳ Ｐゴシック"/>
              </a:rPr>
              <a:t>Timeline</a:t>
            </a:r>
            <a:endParaRPr lang="en-US" dirty="0"/>
          </a:p>
        </p:txBody>
      </p:sp>
      <p:sp>
        <p:nvSpPr>
          <p:cNvPr id="3" name="Content Placeholder 2"/>
          <p:cNvSpPr>
            <a:spLocks noGrp="1"/>
          </p:cNvSpPr>
          <p:nvPr>
            <p:ph idx="1"/>
          </p:nvPr>
        </p:nvSpPr>
        <p:spPr>
          <a:xfrm>
            <a:off x="457200" y="2204864"/>
            <a:ext cx="8229600" cy="3921299"/>
          </a:xfrm>
        </p:spPr>
        <p:txBody>
          <a:bodyPr>
            <a:normAutofit/>
          </a:bodyPr>
          <a:lstStyle/>
          <a:p>
            <a:pPr marL="381000" lvl="0" indent="-381000" fontAlgn="base">
              <a:spcAft>
                <a:spcPct val="0"/>
              </a:spcAft>
              <a:buClr>
                <a:srgbClr val="99CC33"/>
              </a:buClr>
              <a:buNone/>
            </a:pPr>
            <a:r>
              <a:rPr lang="en-GB" sz="2000" kern="0" dirty="0">
                <a:solidFill>
                  <a:srgbClr val="003366"/>
                </a:solidFill>
                <a:latin typeface="Arial"/>
                <a:ea typeface="ＭＳ Ｐゴシック"/>
              </a:rPr>
              <a:t>The aim should be to have: </a:t>
            </a:r>
          </a:p>
          <a:p>
            <a:pPr marL="381000" lvl="0" indent="-381000" fontAlgn="base">
              <a:spcAft>
                <a:spcPct val="0"/>
              </a:spcAft>
              <a:buClr>
                <a:srgbClr val="99CC33"/>
              </a:buClr>
              <a:buNone/>
            </a:pPr>
            <a:endParaRPr lang="en-GB" sz="2000" kern="0" dirty="0">
              <a:solidFill>
                <a:srgbClr val="003366"/>
              </a:solidFill>
              <a:latin typeface="Arial"/>
              <a:ea typeface="ＭＳ Ｐゴシック"/>
            </a:endParaRPr>
          </a:p>
          <a:p>
            <a:pPr marL="381000" lvl="0" indent="-381000" fontAlgn="base">
              <a:spcAft>
                <a:spcPct val="0"/>
              </a:spcAft>
              <a:buClr>
                <a:srgbClr val="99CC33"/>
              </a:buClr>
              <a:buFont typeface="Arial"/>
              <a:buChar char="•"/>
            </a:pPr>
            <a:r>
              <a:rPr lang="en-GB" sz="2000" kern="0" dirty="0" smtClean="0">
                <a:solidFill>
                  <a:srgbClr val="003366"/>
                </a:solidFill>
                <a:latin typeface="Arial"/>
                <a:ea typeface="ＭＳ Ｐゴシック"/>
              </a:rPr>
              <a:t>Interim </a:t>
            </a:r>
            <a:r>
              <a:rPr lang="en-GB" sz="2000" kern="0" dirty="0">
                <a:solidFill>
                  <a:srgbClr val="003366"/>
                </a:solidFill>
                <a:latin typeface="Arial"/>
                <a:ea typeface="ＭＳ Ｐゴシック"/>
              </a:rPr>
              <a:t>country assessments ready by the end of June (ahead of the 22 July </a:t>
            </a:r>
            <a:r>
              <a:rPr lang="en-GB" sz="2000" kern="0" dirty="0" err="1">
                <a:solidFill>
                  <a:srgbClr val="003366"/>
                </a:solidFill>
                <a:latin typeface="Arial"/>
                <a:ea typeface="ＭＳ Ｐゴシック"/>
              </a:rPr>
              <a:t>EAP</a:t>
            </a:r>
            <a:r>
              <a:rPr lang="en-GB" sz="2000" kern="0" dirty="0">
                <a:solidFill>
                  <a:srgbClr val="003366"/>
                </a:solidFill>
                <a:latin typeface="Arial"/>
                <a:ea typeface="ＭＳ Ｐゴシック"/>
              </a:rPr>
              <a:t> Foreign Ministers (28+6) meeting, and </a:t>
            </a:r>
          </a:p>
          <a:p>
            <a:pPr marL="381000" lvl="0" indent="-381000" fontAlgn="base">
              <a:spcAft>
                <a:spcPct val="0"/>
              </a:spcAft>
              <a:buClr>
                <a:srgbClr val="99CC33"/>
              </a:buClr>
              <a:buFont typeface="Arial"/>
              <a:buChar char="•"/>
            </a:pPr>
            <a:endParaRPr lang="en-GB" sz="2000" kern="0" dirty="0">
              <a:solidFill>
                <a:srgbClr val="003366"/>
              </a:solidFill>
              <a:latin typeface="Arial"/>
              <a:ea typeface="ＭＳ Ｐゴシック"/>
            </a:endParaRPr>
          </a:p>
          <a:p>
            <a:pPr marL="381000" lvl="0" indent="-381000" fontAlgn="base">
              <a:spcAft>
                <a:spcPct val="0"/>
              </a:spcAft>
              <a:buClr>
                <a:srgbClr val="99CC33"/>
              </a:buClr>
              <a:buFont typeface="Arial"/>
              <a:buChar char="•"/>
            </a:pPr>
            <a:r>
              <a:rPr lang="en-GB" sz="2000" kern="0" dirty="0" smtClean="0">
                <a:solidFill>
                  <a:srgbClr val="003366"/>
                </a:solidFill>
                <a:latin typeface="Arial"/>
                <a:ea typeface="ＭＳ Ｐゴシック"/>
              </a:rPr>
              <a:t>A </a:t>
            </a:r>
            <a:r>
              <a:rPr lang="en-GB" sz="2000" kern="0" dirty="0">
                <a:solidFill>
                  <a:srgbClr val="003366"/>
                </a:solidFill>
                <a:latin typeface="Arial"/>
                <a:ea typeface="ＭＳ Ｐゴシック"/>
              </a:rPr>
              <a:t>full evaluation by late September ahead of the CSF Forum meeting and Vilnius summit. </a:t>
            </a:r>
            <a:endParaRPr lang="en-US" sz="2000" kern="0" dirty="0">
              <a:solidFill>
                <a:srgbClr val="003366"/>
              </a:solidFill>
              <a:latin typeface="Arial"/>
              <a:ea typeface="ＭＳ Ｐゴシック"/>
            </a:endParaRPr>
          </a:p>
        </p:txBody>
      </p:sp>
    </p:spTree>
    <p:extLst>
      <p:ext uri="{BB962C8B-B14F-4D97-AF65-F5344CB8AC3E}">
        <p14:creationId xmlns:p14="http://schemas.microsoft.com/office/powerpoint/2010/main" val="3189602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fontScale="90000"/>
          </a:bodyPr>
          <a:lstStyle/>
          <a:p>
            <a:endParaRPr lang="en-US" dirty="0"/>
          </a:p>
        </p:txBody>
      </p:sp>
      <p:sp>
        <p:nvSpPr>
          <p:cNvPr id="3" name="Content Placeholder 2"/>
          <p:cNvSpPr>
            <a:spLocks noGrp="1"/>
          </p:cNvSpPr>
          <p:nvPr>
            <p:ph idx="1"/>
          </p:nvPr>
        </p:nvSpPr>
        <p:spPr>
          <a:xfrm>
            <a:off x="457200" y="2204864"/>
            <a:ext cx="8229600" cy="4464496"/>
          </a:xfrm>
        </p:spPr>
        <p:txBody>
          <a:bodyPr>
            <a:normAutofit/>
          </a:bodyPr>
          <a:lstStyle/>
          <a:p>
            <a:pPr marL="428625" lvl="1" indent="0">
              <a:buNone/>
            </a:pPr>
            <a:endParaRPr lang="en-US" b="1" dirty="0" smtClean="0"/>
          </a:p>
          <a:p>
            <a:pPr marL="428625" lvl="1" indent="0" algn="ctr">
              <a:buNone/>
            </a:pPr>
            <a:r>
              <a:rPr lang="en-US" b="1" dirty="0" smtClean="0"/>
              <a:t> </a:t>
            </a:r>
            <a:endParaRPr lang="en-US" b="1" dirty="0"/>
          </a:p>
          <a:p>
            <a:pPr marL="628650" indent="-628650">
              <a:buNone/>
            </a:pPr>
            <a:endParaRPr lang="en-US" sz="6600" dirty="0"/>
          </a:p>
        </p:txBody>
      </p:sp>
      <p:graphicFrame>
        <p:nvGraphicFramePr>
          <p:cNvPr id="4" name="Object 3"/>
          <p:cNvGraphicFramePr>
            <a:graphicFrameLocks noChangeAspect="1"/>
          </p:cNvGraphicFramePr>
          <p:nvPr>
            <p:extLst>
              <p:ext uri="{D42A27DB-BD31-4B8C-83A1-F6EECF244321}">
                <p14:modId xmlns:p14="http://schemas.microsoft.com/office/powerpoint/2010/main" val="1639871409"/>
              </p:ext>
            </p:extLst>
          </p:nvPr>
        </p:nvGraphicFramePr>
        <p:xfrm>
          <a:off x="2195513" y="260350"/>
          <a:ext cx="4392612" cy="6523038"/>
        </p:xfrm>
        <a:graphic>
          <a:graphicData uri="http://schemas.openxmlformats.org/presentationml/2006/ole">
            <mc:AlternateContent xmlns:mc="http://schemas.openxmlformats.org/markup-compatibility/2006">
              <mc:Choice xmlns:v="urn:schemas-microsoft-com:vml" Requires="v">
                <p:oleObj spid="_x0000_s1030" name="Document" r:id="rId4" imgW="5867184" imgH="8711879" progId="Word.Document.12">
                  <p:embed/>
                </p:oleObj>
              </mc:Choice>
              <mc:Fallback>
                <p:oleObj name="Document" r:id="rId4" imgW="5867184" imgH="8711879" progId="Word.Document.1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260350"/>
                        <a:ext cx="4392612" cy="652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75545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fontScale="90000"/>
          </a:bodyPr>
          <a:lstStyle/>
          <a:p>
            <a:r>
              <a:rPr lang="en-GB" sz="2800" b="1" kern="0" dirty="0">
                <a:solidFill>
                  <a:srgbClr val="003366"/>
                </a:solidFill>
                <a:latin typeface="Arial"/>
                <a:ea typeface="ＭＳ Ｐゴシック"/>
              </a:rPr>
              <a:t>Roadmap monitoring – initial reports – July 2013</a:t>
            </a:r>
            <a:endParaRPr lang="en-US" dirty="0"/>
          </a:p>
        </p:txBody>
      </p:sp>
      <p:sp>
        <p:nvSpPr>
          <p:cNvPr id="3" name="Content Placeholder 2"/>
          <p:cNvSpPr>
            <a:spLocks noGrp="1"/>
          </p:cNvSpPr>
          <p:nvPr>
            <p:ph idx="1"/>
          </p:nvPr>
        </p:nvSpPr>
        <p:spPr>
          <a:xfrm>
            <a:off x="457200" y="2204864"/>
            <a:ext cx="8229600" cy="3921299"/>
          </a:xfrm>
        </p:spPr>
        <p:txBody>
          <a:bodyPr>
            <a:normAutofit fontScale="62500" lnSpcReduction="20000"/>
          </a:bodyPr>
          <a:lstStyle/>
          <a:p>
            <a:pPr marL="457200" lvl="1" indent="0" algn="ctr">
              <a:buNone/>
            </a:pPr>
            <a:r>
              <a:rPr lang="en-GB" sz="3200" b="1" dirty="0"/>
              <a:t>Environment, Climate Change and energy </a:t>
            </a:r>
            <a:r>
              <a:rPr lang="en-GB" sz="3200" b="1" dirty="0" smtClean="0"/>
              <a:t>security</a:t>
            </a:r>
            <a:endParaRPr lang="en-GB" sz="3200" b="1" dirty="0"/>
          </a:p>
          <a:p>
            <a:pPr marL="457200" lvl="1" indent="0" algn="ctr">
              <a:buNone/>
            </a:pPr>
            <a:endParaRPr lang="en-US" dirty="0"/>
          </a:p>
          <a:p>
            <a:pPr marL="514350" indent="-514350">
              <a:buAutoNum type="alphaLcParenR"/>
            </a:pPr>
            <a:r>
              <a:rPr lang="en-GB" dirty="0" smtClean="0"/>
              <a:t>Monitoring </a:t>
            </a:r>
            <a:r>
              <a:rPr lang="en-GB" dirty="0"/>
              <a:t>the implementation of </a:t>
            </a:r>
            <a:r>
              <a:rPr lang="en-GB" dirty="0" err="1"/>
              <a:t>ENP</a:t>
            </a:r>
            <a:r>
              <a:rPr lang="en-GB" dirty="0"/>
              <a:t> in the field of sustainable development and environment protection, providing the relevant recommendations, shadow reports (Georgia, Moldova, Belarus) </a:t>
            </a:r>
            <a:endParaRPr lang="en-GB" dirty="0" smtClean="0"/>
          </a:p>
          <a:p>
            <a:pPr marL="514350" indent="-514350">
              <a:buAutoNum type="alphaLcParenR"/>
            </a:pPr>
            <a:endParaRPr lang="en-US" dirty="0"/>
          </a:p>
          <a:p>
            <a:pPr marL="542925" indent="-542925">
              <a:buNone/>
            </a:pPr>
            <a:r>
              <a:rPr lang="en-GB" dirty="0"/>
              <a:t>b) </a:t>
            </a:r>
            <a:r>
              <a:rPr lang="en-GB" dirty="0" smtClean="0"/>
              <a:t>    Monitoring </a:t>
            </a:r>
            <a:r>
              <a:rPr lang="en-GB" dirty="0"/>
              <a:t>energy policies and challenges for formation of sustainable energy system, including development of renewables, Energy efficiency, Climate Change mitigation and adaptation issues, natural disasters management and Eco refugees (Georgia, Moldova, Ukraine, Belarus</a:t>
            </a:r>
            <a:r>
              <a:rPr lang="en-GB" dirty="0" smtClean="0"/>
              <a:t>) </a:t>
            </a:r>
          </a:p>
          <a:p>
            <a:pPr marL="0" indent="0">
              <a:buNone/>
            </a:pPr>
            <a:endParaRPr lang="en-US" dirty="0"/>
          </a:p>
          <a:p>
            <a:pPr marL="542925" indent="-542925">
              <a:buNone/>
            </a:pPr>
            <a:r>
              <a:rPr lang="en-GB" dirty="0"/>
              <a:t>c) </a:t>
            </a:r>
            <a:r>
              <a:rPr lang="en-GB" dirty="0" smtClean="0"/>
              <a:t>    Work </a:t>
            </a:r>
            <a:r>
              <a:rPr lang="en-GB" dirty="0"/>
              <a:t>to ensure public participation in decision making and implementation of Aarhus Convention</a:t>
            </a:r>
            <a:endParaRPr lang="en-US" sz="9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8225990" cy="466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561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a:bodyPr>
          <a:lstStyle/>
          <a:p>
            <a:r>
              <a:rPr lang="en-US" sz="2800" b="1" kern="0" dirty="0">
                <a:solidFill>
                  <a:srgbClr val="003366"/>
                </a:solidFill>
                <a:latin typeface="Arial"/>
                <a:ea typeface="ＭＳ Ｐゴシック"/>
              </a:rPr>
              <a:t>Initial outputs</a:t>
            </a:r>
            <a:endParaRPr lang="en-US" dirty="0"/>
          </a:p>
        </p:txBody>
      </p:sp>
      <p:sp>
        <p:nvSpPr>
          <p:cNvPr id="3" name="Content Placeholder 2"/>
          <p:cNvSpPr>
            <a:spLocks noGrp="1"/>
          </p:cNvSpPr>
          <p:nvPr>
            <p:ph idx="1"/>
          </p:nvPr>
        </p:nvSpPr>
        <p:spPr>
          <a:xfrm>
            <a:off x="457200" y="2204864"/>
            <a:ext cx="8229600" cy="3921299"/>
          </a:xfrm>
        </p:spPr>
        <p:txBody>
          <a:bodyPr>
            <a:normAutofit/>
          </a:bodyPr>
          <a:lstStyle/>
          <a:p>
            <a:pPr marL="381000" lvl="0" indent="-381000" fontAlgn="base">
              <a:spcAft>
                <a:spcPct val="0"/>
              </a:spcAft>
              <a:buClr>
                <a:srgbClr val="99CC33"/>
              </a:buClr>
              <a:buNone/>
            </a:pPr>
            <a:r>
              <a:rPr lang="en-US" sz="2000" b="1" kern="0" dirty="0">
                <a:solidFill>
                  <a:srgbClr val="003366"/>
                </a:solidFill>
                <a:latin typeface="Arial"/>
                <a:ea typeface="ＭＳ Ｐゴシック"/>
              </a:rPr>
              <a:t>The outputs (including online dissemination) at the end of June/early July 2013 will comprise:</a:t>
            </a:r>
          </a:p>
          <a:p>
            <a:pPr marL="381000" lvl="0" indent="-381000" fontAlgn="base">
              <a:spcAft>
                <a:spcPct val="0"/>
              </a:spcAft>
              <a:buClr>
                <a:srgbClr val="99CC33"/>
              </a:buClr>
              <a:buNone/>
            </a:pPr>
            <a:endParaRPr lang="en-US" sz="2000" b="1" kern="0" dirty="0">
              <a:solidFill>
                <a:srgbClr val="99CC33"/>
              </a:solidFill>
              <a:latin typeface="Arial"/>
              <a:ea typeface="ＭＳ Ｐゴシック"/>
            </a:endParaRPr>
          </a:p>
          <a:p>
            <a:pPr marL="381000" lvl="0" indent="-381000" fontAlgn="base">
              <a:spcAft>
                <a:spcPct val="0"/>
              </a:spcAft>
              <a:buClr>
                <a:srgbClr val="99CC33"/>
              </a:buClr>
              <a:buNone/>
            </a:pPr>
            <a:r>
              <a:rPr lang="en-US" sz="2400" b="1" kern="0" dirty="0">
                <a:solidFill>
                  <a:srgbClr val="003366"/>
                </a:solidFill>
                <a:latin typeface="Arial"/>
                <a:ea typeface="ＭＳ Ｐゴシック"/>
              </a:rPr>
              <a:t>•</a:t>
            </a:r>
            <a:r>
              <a:rPr lang="en-US" sz="1600" b="1" kern="0" dirty="0">
                <a:solidFill>
                  <a:srgbClr val="003366"/>
                </a:solidFill>
                <a:latin typeface="Arial"/>
                <a:ea typeface="ＭＳ Ｐゴシック"/>
              </a:rPr>
              <a:t>	</a:t>
            </a:r>
            <a:r>
              <a:rPr lang="en-US" sz="2400" b="1" kern="0" dirty="0">
                <a:solidFill>
                  <a:srgbClr val="003366"/>
                </a:solidFill>
                <a:latin typeface="Arial"/>
                <a:ea typeface="ＭＳ Ｐゴシック"/>
              </a:rPr>
              <a:t>Two-page summaries for government officials in </a:t>
            </a:r>
            <a:r>
              <a:rPr lang="en-US" sz="2400" b="1" kern="0" dirty="0" err="1">
                <a:solidFill>
                  <a:srgbClr val="003366"/>
                </a:solidFill>
                <a:latin typeface="Arial"/>
                <a:ea typeface="ＭＳ Ｐゴシック"/>
              </a:rPr>
              <a:t>EaP</a:t>
            </a:r>
            <a:r>
              <a:rPr lang="en-US" sz="2400" b="1" kern="0" dirty="0">
                <a:solidFill>
                  <a:srgbClr val="003366"/>
                </a:solidFill>
                <a:latin typeface="Arial"/>
                <a:ea typeface="ＭＳ Ｐゴシック"/>
              </a:rPr>
              <a:t> countries of the main successes, failures, or stagnant areas (in terms of roadmap objectives set</a:t>
            </a:r>
            <a:r>
              <a:rPr lang="en-US" sz="2400" b="1" kern="0" dirty="0" smtClean="0">
                <a:solidFill>
                  <a:srgbClr val="003366"/>
                </a:solidFill>
                <a:latin typeface="Arial"/>
                <a:ea typeface="ＭＳ Ｐゴシック"/>
              </a:rPr>
              <a:t>)</a:t>
            </a:r>
          </a:p>
          <a:p>
            <a:pPr marL="381000" lvl="0" indent="-381000" fontAlgn="base">
              <a:spcAft>
                <a:spcPct val="0"/>
              </a:spcAft>
              <a:buClr>
                <a:srgbClr val="99CC33"/>
              </a:buClr>
              <a:buNone/>
            </a:pPr>
            <a:endParaRPr lang="en-US" sz="2400" b="1" kern="0" dirty="0">
              <a:solidFill>
                <a:srgbClr val="003366"/>
              </a:solidFill>
              <a:latin typeface="Arial"/>
              <a:ea typeface="ＭＳ Ｐゴシック"/>
            </a:endParaRPr>
          </a:p>
          <a:p>
            <a:pPr marL="381000" lvl="0" indent="-381000" fontAlgn="base">
              <a:spcAft>
                <a:spcPct val="0"/>
              </a:spcAft>
              <a:buClr>
                <a:srgbClr val="99CC33"/>
              </a:buClr>
              <a:buNone/>
            </a:pPr>
            <a:r>
              <a:rPr lang="en-US" sz="2400" b="1" kern="0" dirty="0">
                <a:solidFill>
                  <a:srgbClr val="003366"/>
                </a:solidFill>
                <a:latin typeface="Arial"/>
                <a:ea typeface="ＭＳ Ｐゴシック"/>
              </a:rPr>
              <a:t>•	Two-page summaries on each country for EU and EU member government officials</a:t>
            </a:r>
          </a:p>
        </p:txBody>
      </p:sp>
    </p:spTree>
    <p:extLst>
      <p:ext uri="{BB962C8B-B14F-4D97-AF65-F5344CB8AC3E}">
        <p14:creationId xmlns:p14="http://schemas.microsoft.com/office/powerpoint/2010/main" val="2816644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a:bodyPr>
          <a:lstStyle/>
          <a:p>
            <a:pPr marL="715963" indent="-715963"/>
            <a:r>
              <a:rPr lang="en-GB" sz="2400" b="1" kern="0" dirty="0">
                <a:solidFill>
                  <a:srgbClr val="003366"/>
                </a:solidFill>
                <a:latin typeface="Arial"/>
                <a:ea typeface="ＭＳ Ｐゴシック"/>
              </a:rPr>
              <a:t>Roadmap monitoring – full reports – October 2013</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8772" y="1916832"/>
            <a:ext cx="7265636" cy="4547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791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a:bodyPr>
          <a:lstStyle/>
          <a:p>
            <a:pPr marL="715963" indent="-715963"/>
            <a:r>
              <a:rPr lang="en-GB" sz="2400" b="1" kern="0" dirty="0">
                <a:solidFill>
                  <a:srgbClr val="003366"/>
                </a:solidFill>
                <a:latin typeface="Arial"/>
                <a:ea typeface="ＭＳ Ｐゴシック"/>
              </a:rPr>
              <a:t>Roadmap monitoring – full reports – October 2013</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831836"/>
            <a:ext cx="7416824" cy="471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782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a:bodyPr>
          <a:lstStyle/>
          <a:p>
            <a:pPr marL="715963" indent="-715963"/>
            <a:r>
              <a:rPr lang="en-GB" sz="2400" b="1" kern="0" dirty="0">
                <a:solidFill>
                  <a:srgbClr val="003366"/>
                </a:solidFill>
                <a:latin typeface="Arial"/>
                <a:ea typeface="ＭＳ Ｐゴシック"/>
              </a:rPr>
              <a:t>Roadmap monitoring – full reports – October 2013</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6610" y="1916832"/>
            <a:ext cx="7837838" cy="463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987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a:bodyPr>
          <a:lstStyle/>
          <a:p>
            <a:pPr marL="715963" indent="-715963"/>
            <a:r>
              <a:rPr lang="en-GB" sz="2800" b="1" kern="0" dirty="0">
                <a:solidFill>
                  <a:srgbClr val="003366"/>
                </a:solidFill>
                <a:latin typeface="Arial"/>
                <a:ea typeface="ＭＳ Ｐゴシック"/>
              </a:rPr>
              <a:t>Civil society engagement</a:t>
            </a:r>
            <a:endParaRPr lang="en-US" dirty="0"/>
          </a:p>
        </p:txBody>
      </p:sp>
      <p:sp>
        <p:nvSpPr>
          <p:cNvPr id="3" name="Content Placeholder 2"/>
          <p:cNvSpPr>
            <a:spLocks noGrp="1"/>
          </p:cNvSpPr>
          <p:nvPr>
            <p:ph idx="1"/>
          </p:nvPr>
        </p:nvSpPr>
        <p:spPr>
          <a:xfrm>
            <a:off x="457200" y="2204864"/>
            <a:ext cx="8229600" cy="3921299"/>
          </a:xfrm>
        </p:spPr>
        <p:txBody>
          <a:bodyPr>
            <a:normAutofit fontScale="85000" lnSpcReduction="10000"/>
          </a:bodyPr>
          <a:lstStyle/>
          <a:p>
            <a:pPr marL="457200" lvl="0" indent="-457200" fontAlgn="base">
              <a:spcAft>
                <a:spcPct val="0"/>
              </a:spcAft>
              <a:buClr>
                <a:srgbClr val="99CC33"/>
              </a:buClr>
              <a:buFont typeface="+mj-lt"/>
              <a:buAutoNum type="arabicPeriod"/>
            </a:pPr>
            <a:r>
              <a:rPr lang="en-GB" sz="2000" kern="0" dirty="0" smtClean="0">
                <a:solidFill>
                  <a:srgbClr val="003366"/>
                </a:solidFill>
                <a:latin typeface="Arial"/>
                <a:ea typeface="ＭＳ Ｐゴシック"/>
              </a:rPr>
              <a:t>Did </a:t>
            </a:r>
            <a:r>
              <a:rPr lang="en-GB" sz="2000" kern="0" dirty="0">
                <a:solidFill>
                  <a:srgbClr val="003366"/>
                </a:solidFill>
                <a:latin typeface="Arial"/>
                <a:ea typeface="ＭＳ Ｐゴシック"/>
              </a:rPr>
              <a:t>the partner country government willingly engage with civil society actors who can take up the role as independent watchdogs, monitoring and evaluating the effective use of public resources?</a:t>
            </a:r>
          </a:p>
          <a:p>
            <a:pPr marL="457200" lvl="0" indent="-457200" fontAlgn="base">
              <a:spcAft>
                <a:spcPct val="0"/>
              </a:spcAft>
              <a:buClr>
                <a:srgbClr val="99CC33"/>
              </a:buClr>
              <a:buFont typeface="+mj-lt"/>
              <a:buAutoNum type="arabicPeriod"/>
            </a:pPr>
            <a:endParaRPr lang="en-GB" sz="2000" kern="0" dirty="0" smtClean="0">
              <a:solidFill>
                <a:srgbClr val="003366"/>
              </a:solidFill>
              <a:latin typeface="Arial"/>
              <a:ea typeface="ＭＳ Ｐゴシック"/>
            </a:endParaRPr>
          </a:p>
          <a:p>
            <a:pPr marL="457200" lvl="0" indent="-457200" fontAlgn="base">
              <a:spcAft>
                <a:spcPct val="0"/>
              </a:spcAft>
              <a:buClr>
                <a:srgbClr val="99CC33"/>
              </a:buClr>
              <a:buFont typeface="+mj-lt"/>
              <a:buAutoNum type="arabicPeriod"/>
            </a:pPr>
            <a:r>
              <a:rPr lang="en-GB" sz="2000" kern="0" dirty="0" smtClean="0">
                <a:solidFill>
                  <a:srgbClr val="003366"/>
                </a:solidFill>
                <a:latin typeface="Arial"/>
                <a:ea typeface="ＭＳ Ｐゴシック"/>
              </a:rPr>
              <a:t>Did </a:t>
            </a:r>
            <a:r>
              <a:rPr lang="en-GB" sz="2000" kern="0" dirty="0">
                <a:solidFill>
                  <a:srgbClr val="003366"/>
                </a:solidFill>
                <a:latin typeface="Arial"/>
                <a:ea typeface="ＭＳ Ｐゴシック"/>
              </a:rPr>
              <a:t>the EU delegation and European Commission work to bring together government and civil society actors to engage in a policy dialogue?</a:t>
            </a:r>
          </a:p>
          <a:p>
            <a:pPr marL="457200" lvl="0" indent="-457200" fontAlgn="base">
              <a:spcAft>
                <a:spcPct val="0"/>
              </a:spcAft>
              <a:buClr>
                <a:srgbClr val="99CC33"/>
              </a:buClr>
              <a:buFont typeface="+mj-lt"/>
              <a:buAutoNum type="arabicPeriod"/>
            </a:pPr>
            <a:endParaRPr lang="en-GB" sz="2000" kern="0" dirty="0" smtClean="0">
              <a:solidFill>
                <a:srgbClr val="003366"/>
              </a:solidFill>
              <a:latin typeface="Arial"/>
              <a:ea typeface="ＭＳ Ｐゴシック"/>
            </a:endParaRPr>
          </a:p>
          <a:p>
            <a:pPr marL="457200" lvl="0" indent="-457200" fontAlgn="base">
              <a:spcAft>
                <a:spcPct val="0"/>
              </a:spcAft>
              <a:buClr>
                <a:srgbClr val="99CC33"/>
              </a:buClr>
              <a:buFont typeface="+mj-lt"/>
              <a:buAutoNum type="arabicPeriod"/>
            </a:pPr>
            <a:r>
              <a:rPr lang="en-GB" sz="2000" kern="0" dirty="0" smtClean="0">
                <a:solidFill>
                  <a:srgbClr val="003366"/>
                </a:solidFill>
                <a:latin typeface="Arial"/>
                <a:ea typeface="ＭＳ Ｐゴシック"/>
              </a:rPr>
              <a:t>If </a:t>
            </a:r>
            <a:r>
              <a:rPr lang="en-GB" sz="2000" kern="0" dirty="0">
                <a:solidFill>
                  <a:srgbClr val="003366"/>
                </a:solidFill>
                <a:latin typeface="Arial"/>
                <a:ea typeface="ＭＳ Ｐゴシック"/>
              </a:rPr>
              <a:t>it took place, was dialogue between the partner country government and civil society actors effective in improving participatory policymaking?</a:t>
            </a:r>
          </a:p>
          <a:p>
            <a:pPr marL="457200" lvl="0" indent="-457200" fontAlgn="base">
              <a:spcAft>
                <a:spcPct val="0"/>
              </a:spcAft>
              <a:buClr>
                <a:srgbClr val="99CC33"/>
              </a:buClr>
              <a:buFont typeface="+mj-lt"/>
              <a:buAutoNum type="arabicPeriod"/>
            </a:pPr>
            <a:endParaRPr lang="en-GB" sz="2000" kern="0" dirty="0" smtClean="0">
              <a:solidFill>
                <a:srgbClr val="003366"/>
              </a:solidFill>
              <a:latin typeface="Arial"/>
              <a:ea typeface="ＭＳ Ｐゴシック"/>
            </a:endParaRPr>
          </a:p>
          <a:p>
            <a:pPr marL="457200" lvl="0" indent="-457200" fontAlgn="base">
              <a:spcAft>
                <a:spcPct val="0"/>
              </a:spcAft>
              <a:buClr>
                <a:srgbClr val="99CC33"/>
              </a:buClr>
              <a:buFont typeface="+mj-lt"/>
              <a:buAutoNum type="arabicPeriod"/>
            </a:pPr>
            <a:r>
              <a:rPr lang="en-GB" sz="2000" kern="0" dirty="0" smtClean="0">
                <a:solidFill>
                  <a:srgbClr val="003366"/>
                </a:solidFill>
                <a:latin typeface="Arial"/>
                <a:ea typeface="ＭＳ Ｐゴシック"/>
              </a:rPr>
              <a:t>Have </a:t>
            </a:r>
            <a:r>
              <a:rPr lang="en-GB" sz="2000" kern="0" dirty="0">
                <a:solidFill>
                  <a:srgbClr val="003366"/>
                </a:solidFill>
                <a:latin typeface="Arial"/>
                <a:ea typeface="ＭＳ Ｐゴシック"/>
              </a:rPr>
              <a:t>trilateral for a been established for regular consultations between the respective partner government, the EU delegation, and representatives of the national platforms of the Civil Society Forum to consider, assess, and monitor implementation of, policy developments in relations between the EU and the respective Partner countries?</a:t>
            </a:r>
            <a:endParaRPr lang="en-GB" sz="2000" b="1" kern="0" dirty="0">
              <a:solidFill>
                <a:srgbClr val="99CC33"/>
              </a:solidFill>
              <a:latin typeface="Arial"/>
              <a:ea typeface="ＭＳ Ｐゴシック"/>
            </a:endParaRPr>
          </a:p>
          <a:p>
            <a:pPr lvl="1" indent="-742950">
              <a:buFont typeface="Wingdings" pitchFamily="2" charset="2"/>
              <a:buChar char="Ø"/>
            </a:pPr>
            <a:endParaRPr lang="en-US" sz="2800" dirty="0"/>
          </a:p>
        </p:txBody>
      </p:sp>
    </p:spTree>
    <p:extLst>
      <p:ext uri="{BB962C8B-B14F-4D97-AF65-F5344CB8AC3E}">
        <p14:creationId xmlns:p14="http://schemas.microsoft.com/office/powerpoint/2010/main" val="3603343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a:bodyPr>
          <a:lstStyle/>
          <a:p>
            <a:pPr marL="715963" indent="-715963"/>
            <a:r>
              <a:rPr lang="en-GB" sz="2800" b="1" kern="0" dirty="0">
                <a:solidFill>
                  <a:srgbClr val="003366"/>
                </a:solidFill>
                <a:latin typeface="Arial"/>
                <a:ea typeface="ＭＳ Ｐゴシック"/>
              </a:rPr>
              <a:t>Civil society engagement …</a:t>
            </a:r>
            <a:endParaRPr lang="en-US" dirty="0"/>
          </a:p>
        </p:txBody>
      </p:sp>
      <p:sp>
        <p:nvSpPr>
          <p:cNvPr id="3" name="Content Placeholder 2"/>
          <p:cNvSpPr>
            <a:spLocks noGrp="1"/>
          </p:cNvSpPr>
          <p:nvPr>
            <p:ph idx="1"/>
          </p:nvPr>
        </p:nvSpPr>
        <p:spPr>
          <a:xfrm>
            <a:off x="457200" y="2204864"/>
            <a:ext cx="8229600" cy="3921299"/>
          </a:xfrm>
        </p:spPr>
        <p:txBody>
          <a:bodyPr>
            <a:normAutofit lnSpcReduction="10000"/>
          </a:bodyPr>
          <a:lstStyle/>
          <a:p>
            <a:pPr marL="457200" lvl="0" indent="-457200" fontAlgn="base">
              <a:spcAft>
                <a:spcPct val="0"/>
              </a:spcAft>
              <a:buClr>
                <a:srgbClr val="99CC33"/>
              </a:buClr>
              <a:buFont typeface="+mj-lt"/>
              <a:buAutoNum type="arabicPeriod" startAt="5"/>
            </a:pPr>
            <a:r>
              <a:rPr lang="en-GB" sz="2000" kern="0" dirty="0" smtClean="0">
                <a:solidFill>
                  <a:srgbClr val="003366"/>
                </a:solidFill>
                <a:latin typeface="Arial"/>
                <a:ea typeface="ＭＳ Ｐゴシック"/>
              </a:rPr>
              <a:t>Are </a:t>
            </a:r>
            <a:r>
              <a:rPr lang="en-GB" sz="2000" kern="0" dirty="0">
                <a:solidFill>
                  <a:srgbClr val="003366"/>
                </a:solidFill>
                <a:latin typeface="Arial"/>
                <a:ea typeface="ＭＳ Ｐゴシック"/>
              </a:rPr>
              <a:t>public consultations carried out to reach out to all sectors of civil society and the wider public?</a:t>
            </a:r>
          </a:p>
          <a:p>
            <a:pPr marL="457200" lvl="0" indent="-457200" fontAlgn="base">
              <a:spcAft>
                <a:spcPct val="0"/>
              </a:spcAft>
              <a:buClr>
                <a:srgbClr val="99CC33"/>
              </a:buClr>
              <a:buFont typeface="+mj-lt"/>
              <a:buAutoNum type="arabicPeriod" startAt="5"/>
            </a:pPr>
            <a:endParaRPr lang="en-GB" sz="2000" kern="0" dirty="0" smtClean="0">
              <a:solidFill>
                <a:srgbClr val="003366"/>
              </a:solidFill>
              <a:latin typeface="Arial"/>
              <a:ea typeface="ＭＳ Ｐゴシック"/>
            </a:endParaRPr>
          </a:p>
          <a:p>
            <a:pPr marL="457200" lvl="0" indent="-457200" fontAlgn="base">
              <a:spcAft>
                <a:spcPct val="0"/>
              </a:spcAft>
              <a:buClr>
                <a:srgbClr val="99CC33"/>
              </a:buClr>
              <a:buFont typeface="+mj-lt"/>
              <a:buAutoNum type="arabicPeriod" startAt="5"/>
            </a:pPr>
            <a:r>
              <a:rPr lang="en-GB" sz="2000" kern="0" dirty="0" smtClean="0">
                <a:solidFill>
                  <a:srgbClr val="003366"/>
                </a:solidFill>
                <a:latin typeface="Arial"/>
                <a:ea typeface="ＭＳ Ｐゴシック"/>
              </a:rPr>
              <a:t>Are </a:t>
            </a:r>
            <a:r>
              <a:rPr lang="en-GB" sz="2000" kern="0" dirty="0">
                <a:solidFill>
                  <a:srgbClr val="003366"/>
                </a:solidFill>
                <a:latin typeface="Arial"/>
                <a:ea typeface="ＭＳ Ｐゴシック"/>
              </a:rPr>
              <a:t>bilateral agreements between the EU and the partner country government subject to clear, publicly available timetables for each stage in the process - so that the public and civil society can exercise an effective watchdog function of monitoring the procedure of first policymaking, and then policy implementation?</a:t>
            </a:r>
          </a:p>
          <a:p>
            <a:pPr marL="457200" lvl="0" indent="-457200" fontAlgn="base">
              <a:spcAft>
                <a:spcPct val="0"/>
              </a:spcAft>
              <a:buClr>
                <a:srgbClr val="99CC33"/>
              </a:buClr>
              <a:buFont typeface="+mj-lt"/>
              <a:buAutoNum type="arabicPeriod" startAt="5"/>
            </a:pPr>
            <a:endParaRPr lang="en-GB" sz="2000" kern="0" dirty="0" smtClean="0">
              <a:solidFill>
                <a:srgbClr val="003366"/>
              </a:solidFill>
              <a:latin typeface="Arial"/>
              <a:ea typeface="ＭＳ Ｐゴシック"/>
            </a:endParaRPr>
          </a:p>
          <a:p>
            <a:pPr marL="457200" lvl="0" indent="-457200" fontAlgn="base">
              <a:spcAft>
                <a:spcPct val="0"/>
              </a:spcAft>
              <a:buClr>
                <a:srgbClr val="99CC33"/>
              </a:buClr>
              <a:buFont typeface="+mj-lt"/>
              <a:buAutoNum type="arabicPeriod" startAt="5"/>
            </a:pPr>
            <a:r>
              <a:rPr lang="en-GB" sz="2000" kern="0" dirty="0" smtClean="0">
                <a:solidFill>
                  <a:srgbClr val="003366"/>
                </a:solidFill>
                <a:latin typeface="Arial"/>
                <a:ea typeface="ＭＳ Ｐゴシック"/>
              </a:rPr>
              <a:t>Is </a:t>
            </a:r>
            <a:r>
              <a:rPr lang="en-GB" sz="2000" kern="0" dirty="0">
                <a:solidFill>
                  <a:srgbClr val="003366"/>
                </a:solidFill>
                <a:latin typeface="Arial"/>
                <a:ea typeface="ＭＳ Ｐゴシック"/>
              </a:rPr>
              <a:t>access to policy drafts made fully public at key stages of the decision-making process to ensure adequate time is provided for feedback from civil society actors and the wider public?</a:t>
            </a:r>
            <a:endParaRPr lang="en-GB" sz="2000" b="1" kern="0" dirty="0">
              <a:solidFill>
                <a:srgbClr val="99CC33"/>
              </a:solidFill>
              <a:latin typeface="Arial"/>
              <a:ea typeface="ＭＳ Ｐゴシック"/>
            </a:endParaRPr>
          </a:p>
          <a:p>
            <a:pPr lvl="1" indent="-742950">
              <a:buFont typeface="Wingdings" pitchFamily="2" charset="2"/>
              <a:buChar char="Ø"/>
            </a:pPr>
            <a:endParaRPr lang="en-US" sz="2800" dirty="0"/>
          </a:p>
        </p:txBody>
      </p:sp>
    </p:spTree>
    <p:extLst>
      <p:ext uri="{BB962C8B-B14F-4D97-AF65-F5344CB8AC3E}">
        <p14:creationId xmlns:p14="http://schemas.microsoft.com/office/powerpoint/2010/main" val="4005461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a:bodyPr>
          <a:lstStyle/>
          <a:p>
            <a:pPr marL="715963" indent="-715963"/>
            <a:r>
              <a:rPr lang="en-GB" sz="2800" b="1" kern="0" dirty="0">
                <a:solidFill>
                  <a:srgbClr val="003366"/>
                </a:solidFill>
                <a:latin typeface="Arial"/>
                <a:ea typeface="ＭＳ Ｐゴシック"/>
              </a:rPr>
              <a:t>Scoring civil society engagement</a:t>
            </a:r>
            <a:endParaRPr lang="en-US" dirty="0"/>
          </a:p>
        </p:txBody>
      </p:sp>
      <p:sp>
        <p:nvSpPr>
          <p:cNvPr id="3" name="Content Placeholder 2"/>
          <p:cNvSpPr>
            <a:spLocks noGrp="1"/>
          </p:cNvSpPr>
          <p:nvPr>
            <p:ph idx="1"/>
          </p:nvPr>
        </p:nvSpPr>
        <p:spPr>
          <a:xfrm>
            <a:off x="457200" y="2204864"/>
            <a:ext cx="8229600" cy="3921299"/>
          </a:xfrm>
        </p:spPr>
        <p:txBody>
          <a:bodyPr>
            <a:normAutofit/>
          </a:bodyPr>
          <a:lstStyle/>
          <a:p>
            <a:pPr marL="0" lvl="0" indent="0" fontAlgn="base">
              <a:spcAft>
                <a:spcPct val="0"/>
              </a:spcAft>
              <a:buClr>
                <a:srgbClr val="99CC33"/>
              </a:buClr>
              <a:buNone/>
            </a:pPr>
            <a:r>
              <a:rPr lang="en-GB" sz="2000" kern="0" dirty="0">
                <a:solidFill>
                  <a:srgbClr val="003366"/>
                </a:solidFill>
                <a:latin typeface="Arial"/>
                <a:ea typeface="ＭＳ Ｐゴシック"/>
              </a:rPr>
              <a:t>For each question, the researchers should answer “Yes” or “No”. </a:t>
            </a:r>
          </a:p>
          <a:p>
            <a:pPr marL="0" lvl="0" indent="0" fontAlgn="base">
              <a:spcAft>
                <a:spcPct val="0"/>
              </a:spcAft>
              <a:buClr>
                <a:srgbClr val="99CC33"/>
              </a:buClr>
              <a:buNone/>
            </a:pPr>
            <a:r>
              <a:rPr lang="en-GB" sz="2000" kern="0" dirty="0">
                <a:solidFill>
                  <a:srgbClr val="003366"/>
                </a:solidFill>
                <a:latin typeface="Arial"/>
                <a:ea typeface="ＭＳ Ｐゴシック"/>
              </a:rPr>
              <a:t>For each question, the researchers should outline the sources used, any challenges encountered in answering the questions, and they should set out the reasons for their response. </a:t>
            </a:r>
          </a:p>
          <a:p>
            <a:pPr marL="0" lvl="0" indent="0" fontAlgn="base">
              <a:spcAft>
                <a:spcPct val="0"/>
              </a:spcAft>
              <a:buClr>
                <a:srgbClr val="99CC33"/>
              </a:buClr>
              <a:buNone/>
            </a:pPr>
            <a:r>
              <a:rPr lang="en-GB" sz="2000" kern="0" dirty="0">
                <a:solidFill>
                  <a:srgbClr val="003366"/>
                </a:solidFill>
                <a:latin typeface="Arial"/>
                <a:ea typeface="ＭＳ Ｐゴシック"/>
              </a:rPr>
              <a:t>The methodology expert will then code the responses and return scores for all six partner countries to the local researchers, enabling cross-review between the different country researchers. Scores could then be adapted to eliminate discrepancies and misunderstandings. </a:t>
            </a:r>
          </a:p>
          <a:p>
            <a:pPr marL="0" lvl="0" indent="0" fontAlgn="base">
              <a:spcAft>
                <a:spcPct val="0"/>
              </a:spcAft>
              <a:buClr>
                <a:srgbClr val="99CC33"/>
              </a:buClr>
              <a:buNone/>
            </a:pPr>
            <a:r>
              <a:rPr lang="en-GB" sz="2000" kern="0" dirty="0">
                <a:solidFill>
                  <a:srgbClr val="003366"/>
                </a:solidFill>
                <a:latin typeface="Arial"/>
                <a:ea typeface="ＭＳ Ｐゴシック"/>
              </a:rPr>
              <a:t>Questions answered with yes or no will be coded 1 = yes or positive and 0 = negative, or 0.5 if clarity cannot be obtained. The scores will be determined through a linear transformation.</a:t>
            </a:r>
          </a:p>
          <a:p>
            <a:pPr lvl="1" indent="-742950">
              <a:buFont typeface="Wingdings" pitchFamily="2" charset="2"/>
              <a:buChar char="Ø"/>
            </a:pPr>
            <a:endParaRPr lang="en-US" sz="2800" dirty="0"/>
          </a:p>
        </p:txBody>
      </p:sp>
    </p:spTree>
    <p:extLst>
      <p:ext uri="{BB962C8B-B14F-4D97-AF65-F5344CB8AC3E}">
        <p14:creationId xmlns:p14="http://schemas.microsoft.com/office/powerpoint/2010/main" val="414840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fontScale="90000"/>
          </a:bodyPr>
          <a:lstStyle/>
          <a:p>
            <a:r>
              <a:rPr lang="en-US" dirty="0"/>
              <a:t>More for more: </a:t>
            </a:r>
            <a:br>
              <a:rPr lang="en-US" dirty="0"/>
            </a:br>
            <a:r>
              <a:rPr lang="en-US" dirty="0"/>
              <a:t>verifiable indicators?</a:t>
            </a:r>
          </a:p>
        </p:txBody>
      </p:sp>
      <p:sp>
        <p:nvSpPr>
          <p:cNvPr id="3" name="Content Placeholder 2"/>
          <p:cNvSpPr>
            <a:spLocks noGrp="1"/>
          </p:cNvSpPr>
          <p:nvPr>
            <p:ph idx="1"/>
          </p:nvPr>
        </p:nvSpPr>
        <p:spPr>
          <a:xfrm>
            <a:off x="457200" y="2564904"/>
            <a:ext cx="8229600" cy="3561259"/>
          </a:xfrm>
        </p:spPr>
        <p:txBody>
          <a:bodyPr/>
          <a:lstStyle/>
          <a:p>
            <a:pPr marL="0" lvl="0" indent="0" fontAlgn="base">
              <a:spcAft>
                <a:spcPct val="0"/>
              </a:spcAft>
              <a:buClr>
                <a:srgbClr val="99CC33"/>
              </a:buClr>
              <a:buNone/>
            </a:pPr>
            <a:r>
              <a:rPr lang="en-GB" sz="2400" b="1" kern="0" dirty="0">
                <a:solidFill>
                  <a:srgbClr val="99CC33"/>
                </a:solidFill>
                <a:latin typeface="Arial"/>
                <a:ea typeface="ＭＳ Ｐゴシック"/>
              </a:rPr>
              <a:t>Eastern Partnership: </a:t>
            </a:r>
          </a:p>
          <a:p>
            <a:pPr marL="0" lvl="0" indent="0" fontAlgn="base">
              <a:spcAft>
                <a:spcPct val="0"/>
              </a:spcAft>
              <a:buClr>
                <a:srgbClr val="99CC33"/>
              </a:buClr>
              <a:buNone/>
            </a:pPr>
            <a:r>
              <a:rPr lang="en-GB" sz="2400" b="1" kern="0" dirty="0">
                <a:solidFill>
                  <a:srgbClr val="99CC33"/>
                </a:solidFill>
                <a:latin typeface="Arial"/>
                <a:ea typeface="ＭＳ Ｐゴシック"/>
              </a:rPr>
              <a:t>A Roadmap to the autumn 2013 Summit </a:t>
            </a:r>
            <a:endParaRPr lang="en-GB" sz="2000" b="1" kern="0" dirty="0">
              <a:solidFill>
                <a:srgbClr val="99CC33"/>
              </a:solidFill>
              <a:latin typeface="Arial"/>
              <a:ea typeface="ＭＳ Ｐゴシック"/>
            </a:endParaRPr>
          </a:p>
          <a:p>
            <a:pPr marL="0" lvl="0" indent="0" fontAlgn="base">
              <a:spcAft>
                <a:spcPct val="0"/>
              </a:spcAft>
              <a:buClr>
                <a:srgbClr val="99CC33"/>
              </a:buClr>
              <a:buNone/>
            </a:pPr>
            <a:endParaRPr lang="en-GB" sz="2000" b="1" kern="0" dirty="0">
              <a:solidFill>
                <a:srgbClr val="99CC33"/>
              </a:solidFill>
              <a:latin typeface="Arial"/>
              <a:ea typeface="ＭＳ Ｐゴシック"/>
            </a:endParaRPr>
          </a:p>
          <a:p>
            <a:pPr marL="0" lvl="0" indent="0" fontAlgn="base">
              <a:spcAft>
                <a:spcPct val="0"/>
              </a:spcAft>
              <a:buClr>
                <a:srgbClr val="99CC33"/>
              </a:buClr>
              <a:buNone/>
            </a:pPr>
            <a:r>
              <a:rPr lang="en-GB" sz="2000" kern="0" dirty="0">
                <a:solidFill>
                  <a:srgbClr val="003366"/>
                </a:solidFill>
                <a:latin typeface="Arial"/>
                <a:ea typeface="ＭＳ Ｐゴシック"/>
              </a:rPr>
              <a:t>“Progress towards reforms will be assessed according to specific criteria which reflect the commitments already undertaken through the existing agreements between the EU and partner countries including those in </a:t>
            </a:r>
            <a:r>
              <a:rPr lang="en-GB" sz="2000" kern="0" dirty="0" err="1">
                <a:solidFill>
                  <a:srgbClr val="003366"/>
                </a:solidFill>
                <a:latin typeface="Arial"/>
                <a:ea typeface="ＭＳ Ｐゴシック"/>
              </a:rPr>
              <a:t>ENP</a:t>
            </a:r>
            <a:r>
              <a:rPr lang="en-GB" sz="2000" kern="0" dirty="0">
                <a:solidFill>
                  <a:srgbClr val="003366"/>
                </a:solidFill>
                <a:latin typeface="Arial"/>
                <a:ea typeface="ＭＳ Ｐゴシック"/>
              </a:rPr>
              <a:t> Action Plans/Association Agendas. The EU will take a holistic view of its relations with partners, including efforts to tackle instability and conflict in the region.” </a:t>
            </a:r>
            <a:endParaRPr lang="en-GB" sz="2000" b="1" kern="0" dirty="0">
              <a:solidFill>
                <a:srgbClr val="99CC33"/>
              </a:solidFill>
              <a:latin typeface="Arial"/>
              <a:ea typeface="ＭＳ Ｐゴシック"/>
            </a:endParaRPr>
          </a:p>
          <a:p>
            <a:endParaRPr lang="en-US" dirty="0"/>
          </a:p>
        </p:txBody>
      </p:sp>
    </p:spTree>
    <p:extLst>
      <p:ext uri="{BB962C8B-B14F-4D97-AF65-F5344CB8AC3E}">
        <p14:creationId xmlns:p14="http://schemas.microsoft.com/office/powerpoint/2010/main" val="2333815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a:bodyPr>
          <a:lstStyle/>
          <a:p>
            <a:pPr marL="715963" indent="-715963"/>
            <a:r>
              <a:rPr lang="en-GB" sz="2800" b="1" kern="0" dirty="0">
                <a:solidFill>
                  <a:srgbClr val="003366"/>
                </a:solidFill>
                <a:latin typeface="Arial"/>
                <a:ea typeface="ＭＳ Ｐゴシック"/>
              </a:rPr>
              <a:t>Outputs from full reports</a:t>
            </a:r>
            <a:endParaRPr lang="en-US" dirty="0"/>
          </a:p>
        </p:txBody>
      </p:sp>
      <p:sp>
        <p:nvSpPr>
          <p:cNvPr id="3" name="Content Placeholder 2"/>
          <p:cNvSpPr>
            <a:spLocks noGrp="1"/>
          </p:cNvSpPr>
          <p:nvPr>
            <p:ph idx="1"/>
          </p:nvPr>
        </p:nvSpPr>
        <p:spPr>
          <a:xfrm>
            <a:off x="457200" y="2204864"/>
            <a:ext cx="8229600" cy="3921299"/>
          </a:xfrm>
        </p:spPr>
        <p:txBody>
          <a:bodyPr>
            <a:normAutofit/>
          </a:bodyPr>
          <a:lstStyle/>
          <a:p>
            <a:pPr marL="0" lvl="0" indent="0" fontAlgn="base">
              <a:spcAft>
                <a:spcPct val="0"/>
              </a:spcAft>
              <a:buClr>
                <a:srgbClr val="99CC33"/>
              </a:buClr>
              <a:buNone/>
            </a:pPr>
            <a:r>
              <a:rPr lang="en-GB" sz="2000" b="1" kern="0" dirty="0">
                <a:solidFill>
                  <a:srgbClr val="003366"/>
                </a:solidFill>
                <a:latin typeface="Arial"/>
                <a:ea typeface="ＭＳ Ｐゴシック"/>
              </a:rPr>
              <a:t>The outputs (including online dissemination) in September/early October 2013 will comprise (as well as op-eds for the media):</a:t>
            </a:r>
          </a:p>
          <a:p>
            <a:pPr marL="381000" lvl="0" indent="-381000" fontAlgn="base">
              <a:spcAft>
                <a:spcPct val="0"/>
              </a:spcAft>
              <a:buClr>
                <a:srgbClr val="99CC33"/>
              </a:buClr>
              <a:buNone/>
            </a:pPr>
            <a:r>
              <a:rPr lang="en-GB" sz="1600" b="1" kern="0" dirty="0">
                <a:solidFill>
                  <a:srgbClr val="003366"/>
                </a:solidFill>
                <a:latin typeface="Arial"/>
                <a:ea typeface="ＭＳ Ｐゴシック"/>
              </a:rPr>
              <a:t> </a:t>
            </a:r>
          </a:p>
          <a:p>
            <a:pPr marL="381000" lvl="0" indent="-381000" fontAlgn="base">
              <a:spcAft>
                <a:spcPct val="0"/>
              </a:spcAft>
              <a:buClr>
                <a:srgbClr val="99CC33"/>
              </a:buClr>
              <a:buFont typeface="Arial"/>
              <a:buChar char="•"/>
            </a:pPr>
            <a:r>
              <a:rPr lang="en-GB" sz="1600" b="1" kern="0" dirty="0">
                <a:solidFill>
                  <a:srgbClr val="003366"/>
                </a:solidFill>
                <a:latin typeface="Arial"/>
                <a:ea typeface="ＭＳ Ｐゴシック"/>
              </a:rPr>
              <a:t>Two-page summaries for government officials in </a:t>
            </a:r>
            <a:r>
              <a:rPr lang="en-GB" sz="1600" b="1" kern="0" dirty="0" err="1">
                <a:solidFill>
                  <a:srgbClr val="003366"/>
                </a:solidFill>
                <a:latin typeface="Arial"/>
                <a:ea typeface="ＭＳ Ｐゴシック"/>
              </a:rPr>
              <a:t>EaP</a:t>
            </a:r>
            <a:r>
              <a:rPr lang="en-GB" sz="1600" b="1" kern="0" dirty="0">
                <a:solidFill>
                  <a:srgbClr val="003366"/>
                </a:solidFill>
                <a:latin typeface="Arial"/>
                <a:ea typeface="ＭＳ Ｐゴシック"/>
              </a:rPr>
              <a:t> countries</a:t>
            </a:r>
          </a:p>
          <a:p>
            <a:pPr marL="381000" lvl="0" indent="-381000" fontAlgn="base">
              <a:spcAft>
                <a:spcPct val="0"/>
              </a:spcAft>
              <a:buClr>
                <a:srgbClr val="99CC33"/>
              </a:buClr>
              <a:buFont typeface="Arial"/>
              <a:buChar char="•"/>
            </a:pPr>
            <a:endParaRPr lang="en-GB" sz="1600" b="1" kern="0" dirty="0" smtClean="0">
              <a:solidFill>
                <a:srgbClr val="003366"/>
              </a:solidFill>
              <a:latin typeface="Arial"/>
              <a:ea typeface="ＭＳ Ｐゴシック"/>
            </a:endParaRPr>
          </a:p>
          <a:p>
            <a:pPr marL="381000" lvl="0" indent="-381000" fontAlgn="base">
              <a:spcAft>
                <a:spcPct val="0"/>
              </a:spcAft>
              <a:buClr>
                <a:srgbClr val="99CC33"/>
              </a:buClr>
              <a:buFont typeface="Arial"/>
              <a:buChar char="•"/>
            </a:pPr>
            <a:r>
              <a:rPr lang="en-GB" sz="1600" b="1" kern="0" dirty="0" smtClean="0">
                <a:solidFill>
                  <a:srgbClr val="003366"/>
                </a:solidFill>
                <a:latin typeface="Arial"/>
                <a:ea typeface="ＭＳ Ｐゴシック"/>
              </a:rPr>
              <a:t>Two-page </a:t>
            </a:r>
            <a:r>
              <a:rPr lang="en-GB" sz="1600" b="1" kern="0" dirty="0">
                <a:solidFill>
                  <a:srgbClr val="003366"/>
                </a:solidFill>
                <a:latin typeface="Arial"/>
                <a:ea typeface="ＭＳ Ｐゴシック"/>
              </a:rPr>
              <a:t>summaries on each country and a two-page comparative summary for EU and EU member government officials</a:t>
            </a:r>
          </a:p>
          <a:p>
            <a:pPr marL="381000" lvl="0" indent="-381000" fontAlgn="base">
              <a:spcAft>
                <a:spcPct val="0"/>
              </a:spcAft>
              <a:buClr>
                <a:srgbClr val="99CC33"/>
              </a:buClr>
              <a:buFont typeface="Arial"/>
              <a:buChar char="•"/>
            </a:pPr>
            <a:endParaRPr lang="en-GB" sz="1600" b="1" kern="0" dirty="0" smtClean="0">
              <a:solidFill>
                <a:srgbClr val="003366"/>
              </a:solidFill>
              <a:latin typeface="Arial"/>
              <a:ea typeface="ＭＳ Ｐゴシック"/>
            </a:endParaRPr>
          </a:p>
          <a:p>
            <a:pPr marL="381000" lvl="0" indent="-381000" fontAlgn="base">
              <a:spcAft>
                <a:spcPct val="0"/>
              </a:spcAft>
              <a:buClr>
                <a:srgbClr val="99CC33"/>
              </a:buClr>
              <a:buFont typeface="Arial"/>
              <a:buChar char="•"/>
            </a:pPr>
            <a:r>
              <a:rPr lang="en-GB" sz="1600" b="1" kern="0" dirty="0" smtClean="0">
                <a:solidFill>
                  <a:srgbClr val="003366"/>
                </a:solidFill>
                <a:latin typeface="Arial"/>
                <a:ea typeface="ＭＳ Ｐゴシック"/>
              </a:rPr>
              <a:t>Six </a:t>
            </a:r>
            <a:r>
              <a:rPr lang="en-GB" sz="1600" b="1" kern="0" dirty="0">
                <a:solidFill>
                  <a:srgbClr val="003366"/>
                </a:solidFill>
                <a:latin typeface="Arial"/>
                <a:ea typeface="ＭＳ Ｐゴシック"/>
              </a:rPr>
              <a:t>country reports, in English and local languages, including the tables set out above, and a comparative report in English and local languages</a:t>
            </a:r>
          </a:p>
          <a:p>
            <a:pPr marL="381000" lvl="0" indent="-381000" fontAlgn="base">
              <a:spcAft>
                <a:spcPct val="0"/>
              </a:spcAft>
              <a:buClr>
                <a:srgbClr val="99CC33"/>
              </a:buClr>
              <a:buFont typeface="Arial"/>
              <a:buChar char="•"/>
            </a:pPr>
            <a:endParaRPr lang="en-GB" sz="1600" b="1" kern="0" dirty="0" smtClean="0">
              <a:solidFill>
                <a:srgbClr val="003366"/>
              </a:solidFill>
              <a:latin typeface="Arial"/>
              <a:ea typeface="ＭＳ Ｐゴシック"/>
            </a:endParaRPr>
          </a:p>
          <a:p>
            <a:pPr marL="381000" lvl="0" indent="-381000" fontAlgn="base">
              <a:spcAft>
                <a:spcPct val="0"/>
              </a:spcAft>
              <a:buClr>
                <a:srgbClr val="99CC33"/>
              </a:buClr>
              <a:buFont typeface="Arial"/>
              <a:buChar char="•"/>
            </a:pPr>
            <a:r>
              <a:rPr lang="en-GB" sz="1600" b="1" kern="0" dirty="0" smtClean="0">
                <a:solidFill>
                  <a:srgbClr val="003366"/>
                </a:solidFill>
                <a:latin typeface="Arial"/>
                <a:ea typeface="ＭＳ Ｐゴシック"/>
              </a:rPr>
              <a:t>Policy </a:t>
            </a:r>
            <a:r>
              <a:rPr lang="en-GB" sz="1600" b="1" kern="0" dirty="0">
                <a:solidFill>
                  <a:srgbClr val="003366"/>
                </a:solidFill>
                <a:latin typeface="Arial"/>
                <a:ea typeface="ＭＳ Ｐゴシック"/>
              </a:rPr>
              <a:t>briefs setting out the design of the new roadmap and/or key policy reform proposals.</a:t>
            </a:r>
          </a:p>
          <a:p>
            <a:pPr lvl="1" indent="-742950">
              <a:buFont typeface="Wingdings" pitchFamily="2" charset="2"/>
              <a:buChar char="Ø"/>
            </a:pPr>
            <a:endParaRPr lang="en-US" sz="2800" dirty="0"/>
          </a:p>
        </p:txBody>
      </p:sp>
    </p:spTree>
    <p:extLst>
      <p:ext uri="{BB962C8B-B14F-4D97-AF65-F5344CB8AC3E}">
        <p14:creationId xmlns:p14="http://schemas.microsoft.com/office/powerpoint/2010/main" val="747339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fontScale="90000"/>
          </a:bodyPr>
          <a:lstStyle/>
          <a:p>
            <a:pPr marL="715963" indent="-715963"/>
            <a:r>
              <a:rPr lang="en-GB" dirty="0" err="1" smtClean="0">
                <a:solidFill>
                  <a:srgbClr val="002060"/>
                </a:solidFill>
              </a:rPr>
              <a:t>WGs</a:t>
            </a:r>
            <a:r>
              <a:rPr lang="en-GB" dirty="0" smtClean="0">
                <a:solidFill>
                  <a:srgbClr val="002060"/>
                </a:solidFill>
              </a:rPr>
              <a:t> involvement </a:t>
            </a:r>
            <a:endParaRPr lang="en-US" dirty="0">
              <a:solidFill>
                <a:srgbClr val="002060"/>
              </a:solidFill>
            </a:endParaRPr>
          </a:p>
        </p:txBody>
      </p:sp>
      <p:sp>
        <p:nvSpPr>
          <p:cNvPr id="3" name="Content Placeholder 2"/>
          <p:cNvSpPr>
            <a:spLocks noGrp="1"/>
          </p:cNvSpPr>
          <p:nvPr>
            <p:ph idx="1"/>
          </p:nvPr>
        </p:nvSpPr>
        <p:spPr>
          <a:xfrm>
            <a:off x="457200" y="2204864"/>
            <a:ext cx="8229600" cy="3921299"/>
          </a:xfrm>
        </p:spPr>
        <p:txBody>
          <a:bodyPr>
            <a:normAutofit/>
          </a:bodyPr>
          <a:lstStyle/>
          <a:p>
            <a:pPr marL="0" lvl="1" indent="0">
              <a:buNone/>
            </a:pPr>
            <a:r>
              <a:rPr lang="en-US" dirty="0" smtClean="0">
                <a:solidFill>
                  <a:srgbClr val="002060"/>
                </a:solidFill>
                <a:latin typeface="arial"/>
              </a:rPr>
              <a:t>Initial monitoring:</a:t>
            </a:r>
          </a:p>
          <a:p>
            <a:pPr marL="0" lvl="1" indent="0">
              <a:buNone/>
            </a:pPr>
            <a:endParaRPr lang="en-US" dirty="0" smtClean="0">
              <a:solidFill>
                <a:srgbClr val="002060"/>
              </a:solidFill>
              <a:latin typeface="arial"/>
            </a:endParaRPr>
          </a:p>
          <a:p>
            <a:pPr marL="0" lvl="1" indent="0">
              <a:buNone/>
            </a:pPr>
            <a:r>
              <a:rPr lang="en-US" dirty="0" smtClean="0">
                <a:solidFill>
                  <a:srgbClr val="002060"/>
                </a:solidFill>
                <a:latin typeface="arial"/>
              </a:rPr>
              <a:t>From </a:t>
            </a:r>
            <a:r>
              <a:rPr lang="en-US" dirty="0">
                <a:solidFill>
                  <a:srgbClr val="002060"/>
                </a:solidFill>
                <a:latin typeface="arial"/>
              </a:rPr>
              <a:t>the </a:t>
            </a:r>
            <a:r>
              <a:rPr lang="en-US" dirty="0" err="1">
                <a:solidFill>
                  <a:srgbClr val="002060"/>
                </a:solidFill>
                <a:latin typeface="arial"/>
              </a:rPr>
              <a:t>WGs</a:t>
            </a:r>
            <a:r>
              <a:rPr lang="en-US" dirty="0">
                <a:solidFill>
                  <a:srgbClr val="002060"/>
                </a:solidFill>
                <a:latin typeface="arial"/>
              </a:rPr>
              <a:t>, </a:t>
            </a:r>
            <a:r>
              <a:rPr lang="en-US" dirty="0" smtClean="0">
                <a:solidFill>
                  <a:srgbClr val="002060"/>
                </a:solidFill>
                <a:latin typeface="arial"/>
              </a:rPr>
              <a:t>it </a:t>
            </a:r>
            <a:r>
              <a:rPr lang="en-US" dirty="0">
                <a:solidFill>
                  <a:srgbClr val="002060"/>
                </a:solidFill>
                <a:latin typeface="arial"/>
              </a:rPr>
              <a:t>is more through the research teams for e.g. WG3 experts in the respective countries to give their input (different experts being interviewed by the researchers; others as peer reviewers</a:t>
            </a:r>
            <a:r>
              <a:rPr lang="en-US" dirty="0" smtClean="0">
                <a:solidFill>
                  <a:srgbClr val="002060"/>
                </a:solidFill>
                <a:latin typeface="arial"/>
              </a:rPr>
              <a:t>) </a:t>
            </a:r>
            <a:endParaRPr lang="en-US" sz="2800" dirty="0">
              <a:solidFill>
                <a:srgbClr val="002060"/>
              </a:solidFill>
            </a:endParaRPr>
          </a:p>
        </p:txBody>
      </p:sp>
    </p:spTree>
    <p:extLst>
      <p:ext uri="{BB962C8B-B14F-4D97-AF65-F5344CB8AC3E}">
        <p14:creationId xmlns:p14="http://schemas.microsoft.com/office/powerpoint/2010/main" val="2432212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fontScale="90000"/>
          </a:bodyPr>
          <a:lstStyle/>
          <a:p>
            <a:pPr marL="715963" indent="-715963"/>
            <a:r>
              <a:rPr lang="en-GB" dirty="0" err="1" smtClean="0">
                <a:solidFill>
                  <a:srgbClr val="002060"/>
                </a:solidFill>
              </a:rPr>
              <a:t>WGs</a:t>
            </a:r>
            <a:r>
              <a:rPr lang="en-GB" dirty="0" smtClean="0">
                <a:solidFill>
                  <a:srgbClr val="002060"/>
                </a:solidFill>
              </a:rPr>
              <a:t> involvement…</a:t>
            </a:r>
            <a:endParaRPr lang="en-US" dirty="0">
              <a:solidFill>
                <a:srgbClr val="002060"/>
              </a:solidFill>
            </a:endParaRPr>
          </a:p>
        </p:txBody>
      </p:sp>
      <p:sp>
        <p:nvSpPr>
          <p:cNvPr id="3" name="Content Placeholder 2"/>
          <p:cNvSpPr>
            <a:spLocks noGrp="1"/>
          </p:cNvSpPr>
          <p:nvPr>
            <p:ph idx="1"/>
          </p:nvPr>
        </p:nvSpPr>
        <p:spPr>
          <a:xfrm>
            <a:off x="457200" y="2204864"/>
            <a:ext cx="8229600" cy="3921299"/>
          </a:xfrm>
        </p:spPr>
        <p:txBody>
          <a:bodyPr>
            <a:normAutofit fontScale="70000" lnSpcReduction="20000"/>
          </a:bodyPr>
          <a:lstStyle/>
          <a:p>
            <a:pPr marL="0" lvl="1" indent="0">
              <a:buNone/>
            </a:pPr>
            <a:r>
              <a:rPr lang="en-US" dirty="0" smtClean="0">
                <a:solidFill>
                  <a:srgbClr val="002060"/>
                </a:solidFill>
                <a:latin typeface="arial"/>
              </a:rPr>
              <a:t>For the final monitoring to be ready for the Vilnius summit, we will be tackling also the multilateral part of the roadmap, and again there will be a role, namely:</a:t>
            </a:r>
          </a:p>
          <a:p>
            <a:pPr marL="0" lvl="1" indent="0">
              <a:buNone/>
            </a:pPr>
            <a:endParaRPr lang="en-US" dirty="0" smtClean="0">
              <a:solidFill>
                <a:srgbClr val="002060"/>
              </a:solidFill>
            </a:endParaRPr>
          </a:p>
          <a:p>
            <a:pPr marL="514350" indent="-514350">
              <a:buAutoNum type="alphaLcParenBoth"/>
            </a:pPr>
            <a:r>
              <a:rPr lang="en-US" dirty="0" err="1" smtClean="0">
                <a:solidFill>
                  <a:srgbClr val="002060"/>
                </a:solidFill>
                <a:latin typeface="arial"/>
              </a:rPr>
              <a:t>WG</a:t>
            </a:r>
            <a:r>
              <a:rPr lang="en-US" dirty="0" smtClean="0">
                <a:solidFill>
                  <a:srgbClr val="002060"/>
                </a:solidFill>
                <a:latin typeface="arial"/>
              </a:rPr>
              <a:t> experts in respective countries to give input to country research teams (through being interviewed by researchers; others as peer reviewers)</a:t>
            </a:r>
          </a:p>
          <a:p>
            <a:pPr marL="0" indent="0">
              <a:buNone/>
            </a:pPr>
            <a:endParaRPr lang="en-US" dirty="0" smtClean="0">
              <a:solidFill>
                <a:srgbClr val="002060"/>
              </a:solidFill>
              <a:latin typeface="arial"/>
            </a:endParaRPr>
          </a:p>
          <a:p>
            <a:pPr marL="514350" indent="-514350">
              <a:buAutoNum type="alphaLcParenBoth" startAt="2"/>
            </a:pPr>
            <a:r>
              <a:rPr lang="en-US" dirty="0" smtClean="0">
                <a:solidFill>
                  <a:srgbClr val="002060"/>
                </a:solidFill>
                <a:latin typeface="arial"/>
              </a:rPr>
              <a:t>Research teams will contact </a:t>
            </a:r>
            <a:r>
              <a:rPr lang="en-US" dirty="0" err="1" smtClean="0">
                <a:solidFill>
                  <a:srgbClr val="002060"/>
                </a:solidFill>
                <a:latin typeface="arial"/>
              </a:rPr>
              <a:t>WG</a:t>
            </a:r>
            <a:r>
              <a:rPr lang="en-US" dirty="0" smtClean="0">
                <a:solidFill>
                  <a:srgbClr val="002060"/>
                </a:solidFill>
                <a:latin typeface="arial"/>
              </a:rPr>
              <a:t> experts also on the </a:t>
            </a:r>
          </a:p>
          <a:p>
            <a:pPr marL="0" indent="0">
              <a:buNone/>
            </a:pPr>
            <a:r>
              <a:rPr lang="en-US" dirty="0">
                <a:solidFill>
                  <a:srgbClr val="002060"/>
                </a:solidFill>
                <a:latin typeface="arial"/>
              </a:rPr>
              <a:t> </a:t>
            </a:r>
            <a:r>
              <a:rPr lang="en-US" dirty="0" smtClean="0">
                <a:solidFill>
                  <a:srgbClr val="002060"/>
                </a:solidFill>
                <a:latin typeface="arial"/>
              </a:rPr>
              <a:t>      multilateral roadmap objectives and expectations</a:t>
            </a:r>
          </a:p>
          <a:p>
            <a:pPr marL="0" indent="0">
              <a:buNone/>
            </a:pPr>
            <a:r>
              <a:rPr lang="en-US" dirty="0">
                <a:solidFill>
                  <a:srgbClr val="002060"/>
                </a:solidFill>
              </a:rPr>
              <a:t/>
            </a:r>
            <a:br>
              <a:rPr lang="en-US" dirty="0">
                <a:solidFill>
                  <a:srgbClr val="002060"/>
                </a:solidFill>
              </a:rPr>
            </a:br>
            <a:endParaRPr lang="en-US" sz="2800" dirty="0">
              <a:solidFill>
                <a:srgbClr val="002060"/>
              </a:solidFill>
            </a:endParaRPr>
          </a:p>
        </p:txBody>
      </p:sp>
    </p:spTree>
    <p:extLst>
      <p:ext uri="{BB962C8B-B14F-4D97-AF65-F5344CB8AC3E}">
        <p14:creationId xmlns:p14="http://schemas.microsoft.com/office/powerpoint/2010/main" val="701900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fontScale="90000"/>
          </a:bodyPr>
          <a:lstStyle/>
          <a:p>
            <a:pPr marL="715963" indent="-715963"/>
            <a:r>
              <a:rPr lang="en-GB" dirty="0" err="1" smtClean="0">
                <a:solidFill>
                  <a:srgbClr val="002060"/>
                </a:solidFill>
              </a:rPr>
              <a:t>WGs</a:t>
            </a:r>
            <a:r>
              <a:rPr lang="en-GB" dirty="0" smtClean="0">
                <a:solidFill>
                  <a:srgbClr val="002060"/>
                </a:solidFill>
              </a:rPr>
              <a:t> involvement…</a:t>
            </a:r>
            <a:endParaRPr lang="en-US" dirty="0">
              <a:solidFill>
                <a:srgbClr val="002060"/>
              </a:solidFill>
            </a:endParaRPr>
          </a:p>
        </p:txBody>
      </p:sp>
      <p:sp>
        <p:nvSpPr>
          <p:cNvPr id="3" name="Content Placeholder 2"/>
          <p:cNvSpPr>
            <a:spLocks noGrp="1"/>
          </p:cNvSpPr>
          <p:nvPr>
            <p:ph idx="1"/>
          </p:nvPr>
        </p:nvSpPr>
        <p:spPr>
          <a:xfrm>
            <a:off x="395536" y="2204864"/>
            <a:ext cx="8291264" cy="4176464"/>
          </a:xfrm>
        </p:spPr>
        <p:txBody>
          <a:bodyPr>
            <a:normAutofit fontScale="32500" lnSpcReduction="20000"/>
          </a:bodyPr>
          <a:lstStyle/>
          <a:p>
            <a:pPr marL="457200" lvl="0" indent="-457200">
              <a:buAutoNum type="alphaLcParenBoth" startAt="3"/>
            </a:pPr>
            <a:r>
              <a:rPr lang="en-US" sz="5500" dirty="0" smtClean="0">
                <a:solidFill>
                  <a:srgbClr val="002060"/>
                </a:solidFill>
                <a:latin typeface="arial"/>
              </a:rPr>
              <a:t>In order to have a </a:t>
            </a:r>
            <a:r>
              <a:rPr lang="en-US" sz="5500" dirty="0">
                <a:solidFill>
                  <a:srgbClr val="002060"/>
                </a:solidFill>
                <a:latin typeface="arial"/>
              </a:rPr>
              <a:t>better timeframe for the full report, Jeff from </a:t>
            </a:r>
            <a:r>
              <a:rPr lang="en-US" sz="5500" dirty="0" err="1">
                <a:solidFill>
                  <a:srgbClr val="002060"/>
                </a:solidFill>
                <a:latin typeface="arial"/>
              </a:rPr>
              <a:t>PASOS</a:t>
            </a:r>
            <a:r>
              <a:rPr lang="en-US" sz="5500" dirty="0">
                <a:solidFill>
                  <a:srgbClr val="002060"/>
                </a:solidFill>
                <a:latin typeface="arial"/>
              </a:rPr>
              <a:t> </a:t>
            </a:r>
            <a:r>
              <a:rPr lang="en-US" sz="5500" dirty="0" smtClean="0">
                <a:solidFill>
                  <a:srgbClr val="002060"/>
                </a:solidFill>
                <a:latin typeface="arial"/>
              </a:rPr>
              <a:t>will </a:t>
            </a:r>
            <a:r>
              <a:rPr lang="en-US" sz="5500" dirty="0">
                <a:solidFill>
                  <a:srgbClr val="002060"/>
                </a:solidFill>
                <a:latin typeface="arial"/>
              </a:rPr>
              <a:t>also be in touch directly with the </a:t>
            </a:r>
            <a:r>
              <a:rPr lang="en-US" sz="5500" dirty="0" err="1">
                <a:solidFill>
                  <a:srgbClr val="002060"/>
                </a:solidFill>
                <a:latin typeface="arial"/>
              </a:rPr>
              <a:t>WG</a:t>
            </a:r>
            <a:r>
              <a:rPr lang="en-US" sz="5500" dirty="0">
                <a:solidFill>
                  <a:srgbClr val="002060"/>
                </a:solidFill>
                <a:latin typeface="arial"/>
              </a:rPr>
              <a:t> </a:t>
            </a:r>
            <a:r>
              <a:rPr lang="en-US" sz="5500" dirty="0" err="1">
                <a:solidFill>
                  <a:srgbClr val="002060"/>
                </a:solidFill>
                <a:latin typeface="arial"/>
              </a:rPr>
              <a:t>co-ordinators</a:t>
            </a:r>
            <a:r>
              <a:rPr lang="en-US" sz="5500" dirty="0">
                <a:solidFill>
                  <a:srgbClr val="002060"/>
                </a:solidFill>
                <a:latin typeface="arial"/>
              </a:rPr>
              <a:t> to talk </a:t>
            </a:r>
            <a:r>
              <a:rPr lang="en-US" sz="5500" dirty="0" smtClean="0">
                <a:solidFill>
                  <a:srgbClr val="002060"/>
                </a:solidFill>
                <a:latin typeface="arial"/>
              </a:rPr>
              <a:t>through </a:t>
            </a:r>
            <a:r>
              <a:rPr lang="en-US" sz="5500" dirty="0">
                <a:solidFill>
                  <a:srgbClr val="002060"/>
                </a:solidFill>
                <a:latin typeface="arial"/>
              </a:rPr>
              <a:t>how to involve the </a:t>
            </a:r>
            <a:r>
              <a:rPr lang="en-US" sz="5500" dirty="0" err="1">
                <a:solidFill>
                  <a:srgbClr val="002060"/>
                </a:solidFill>
                <a:latin typeface="arial"/>
              </a:rPr>
              <a:t>WGs</a:t>
            </a:r>
            <a:r>
              <a:rPr lang="en-US" sz="5500" dirty="0">
                <a:solidFill>
                  <a:srgbClr val="002060"/>
                </a:solidFill>
                <a:latin typeface="arial"/>
              </a:rPr>
              <a:t> more - so that drafts are </a:t>
            </a:r>
            <a:r>
              <a:rPr lang="en-US" sz="5500" dirty="0" smtClean="0">
                <a:solidFill>
                  <a:srgbClr val="002060"/>
                </a:solidFill>
                <a:latin typeface="arial"/>
              </a:rPr>
              <a:t>with them </a:t>
            </a:r>
            <a:r>
              <a:rPr lang="en-US" sz="5500" dirty="0">
                <a:solidFill>
                  <a:srgbClr val="002060"/>
                </a:solidFill>
                <a:latin typeface="arial"/>
              </a:rPr>
              <a:t>early </a:t>
            </a:r>
            <a:r>
              <a:rPr lang="en-US" sz="5500" dirty="0" smtClean="0">
                <a:solidFill>
                  <a:srgbClr val="002060"/>
                </a:solidFill>
                <a:latin typeface="arial"/>
              </a:rPr>
              <a:t>enough:</a:t>
            </a:r>
          </a:p>
          <a:p>
            <a:pPr marL="0" lvl="0" indent="0">
              <a:buNone/>
            </a:pPr>
            <a:r>
              <a:rPr lang="en-US" sz="5500" dirty="0" smtClean="0">
                <a:solidFill>
                  <a:srgbClr val="222222"/>
                </a:solidFill>
                <a:latin typeface="arial"/>
              </a:rPr>
              <a:t> </a:t>
            </a:r>
          </a:p>
          <a:p>
            <a:pPr marL="990600" lvl="0" indent="-514350">
              <a:buAutoNum type="romanLcParenBoth"/>
            </a:pPr>
            <a:r>
              <a:rPr lang="en-US" sz="5500" dirty="0" smtClean="0">
                <a:solidFill>
                  <a:srgbClr val="002060"/>
                </a:solidFill>
                <a:latin typeface="arial"/>
              </a:rPr>
              <a:t>for </a:t>
            </a:r>
            <a:r>
              <a:rPr lang="en-US" sz="5500" dirty="0">
                <a:solidFill>
                  <a:srgbClr val="002060"/>
                </a:solidFill>
                <a:latin typeface="arial"/>
              </a:rPr>
              <a:t>cross-checks of comparative </a:t>
            </a:r>
            <a:r>
              <a:rPr lang="en-US" sz="5500" dirty="0" smtClean="0">
                <a:solidFill>
                  <a:srgbClr val="002060"/>
                </a:solidFill>
                <a:latin typeface="arial"/>
              </a:rPr>
              <a:t>information on </a:t>
            </a:r>
            <a:r>
              <a:rPr lang="en-US" sz="5500" dirty="0">
                <a:solidFill>
                  <a:srgbClr val="002060"/>
                </a:solidFill>
                <a:latin typeface="arial"/>
              </a:rPr>
              <a:t>the different countries; </a:t>
            </a:r>
            <a:endParaRPr lang="en-US" sz="5500" dirty="0" smtClean="0">
              <a:solidFill>
                <a:srgbClr val="002060"/>
              </a:solidFill>
              <a:latin typeface="arial"/>
            </a:endParaRPr>
          </a:p>
          <a:p>
            <a:pPr marL="990600" lvl="0" indent="-514350">
              <a:buAutoNum type="romanLcParenBoth"/>
            </a:pPr>
            <a:endParaRPr lang="en-US" sz="5500" dirty="0" smtClean="0">
              <a:solidFill>
                <a:srgbClr val="002060"/>
              </a:solidFill>
              <a:latin typeface="arial"/>
            </a:endParaRPr>
          </a:p>
          <a:p>
            <a:pPr marL="990600" lvl="0" indent="-514350">
              <a:buAutoNum type="romanLcParenBoth"/>
            </a:pPr>
            <a:r>
              <a:rPr lang="en-US" sz="5500" dirty="0" smtClean="0">
                <a:solidFill>
                  <a:srgbClr val="002060"/>
                </a:solidFill>
                <a:latin typeface="arial"/>
              </a:rPr>
              <a:t>to </a:t>
            </a:r>
            <a:r>
              <a:rPr lang="en-US" sz="5500" dirty="0">
                <a:solidFill>
                  <a:srgbClr val="002060"/>
                </a:solidFill>
                <a:latin typeface="arial"/>
              </a:rPr>
              <a:t>help the </a:t>
            </a:r>
            <a:r>
              <a:rPr lang="en-US" sz="5500" dirty="0" err="1">
                <a:solidFill>
                  <a:srgbClr val="002060"/>
                </a:solidFill>
                <a:latin typeface="arial"/>
              </a:rPr>
              <a:t>WGs</a:t>
            </a:r>
            <a:r>
              <a:rPr lang="en-US" sz="5500" dirty="0">
                <a:solidFill>
                  <a:srgbClr val="002060"/>
                </a:solidFill>
                <a:latin typeface="arial"/>
              </a:rPr>
              <a:t> plan advocacy </a:t>
            </a:r>
            <a:r>
              <a:rPr lang="en-US" sz="5500" dirty="0" smtClean="0">
                <a:solidFill>
                  <a:srgbClr val="002060"/>
                </a:solidFill>
                <a:latin typeface="arial"/>
              </a:rPr>
              <a:t>around </a:t>
            </a:r>
            <a:r>
              <a:rPr lang="en-US" sz="5500" dirty="0">
                <a:solidFill>
                  <a:srgbClr val="002060"/>
                </a:solidFill>
                <a:latin typeface="arial"/>
              </a:rPr>
              <a:t>the reports, e.g. </a:t>
            </a:r>
            <a:r>
              <a:rPr lang="en-US" sz="5500" dirty="0" err="1">
                <a:solidFill>
                  <a:srgbClr val="002060"/>
                </a:solidFill>
                <a:latin typeface="arial"/>
              </a:rPr>
              <a:t>WG</a:t>
            </a:r>
            <a:r>
              <a:rPr lang="en-US" sz="5500" dirty="0">
                <a:solidFill>
                  <a:srgbClr val="002060"/>
                </a:solidFill>
                <a:latin typeface="arial"/>
              </a:rPr>
              <a:t> statements to intergovernmental </a:t>
            </a:r>
            <a:r>
              <a:rPr lang="en-US" sz="5500" dirty="0" smtClean="0">
                <a:solidFill>
                  <a:srgbClr val="002060"/>
                </a:solidFill>
                <a:latin typeface="arial"/>
              </a:rPr>
              <a:t>audiences</a:t>
            </a:r>
            <a:r>
              <a:rPr lang="en-US" sz="5500" dirty="0">
                <a:solidFill>
                  <a:srgbClr val="002060"/>
                </a:solidFill>
                <a:latin typeface="arial"/>
              </a:rPr>
              <a:t>, op-eds in national and international </a:t>
            </a:r>
            <a:r>
              <a:rPr lang="en-US" sz="5500" dirty="0" smtClean="0">
                <a:solidFill>
                  <a:srgbClr val="002060"/>
                </a:solidFill>
                <a:latin typeface="arial"/>
              </a:rPr>
              <a:t>media </a:t>
            </a:r>
          </a:p>
          <a:p>
            <a:pPr marL="990600" lvl="0" indent="-514350">
              <a:buAutoNum type="romanLcParenBoth"/>
            </a:pPr>
            <a:endParaRPr lang="en-US" sz="5500" dirty="0" smtClean="0">
              <a:solidFill>
                <a:srgbClr val="002060"/>
              </a:solidFill>
              <a:latin typeface="arial"/>
            </a:endParaRPr>
          </a:p>
          <a:p>
            <a:pPr marL="990600" lvl="0" indent="-514350">
              <a:buAutoNum type="romanLcParenBoth"/>
            </a:pPr>
            <a:r>
              <a:rPr lang="en-US" sz="5500" dirty="0" smtClean="0">
                <a:solidFill>
                  <a:srgbClr val="002060"/>
                </a:solidFill>
                <a:latin typeface="arial"/>
              </a:rPr>
              <a:t>to </a:t>
            </a:r>
            <a:r>
              <a:rPr lang="en-US" sz="5500" dirty="0">
                <a:solidFill>
                  <a:srgbClr val="002060"/>
                </a:solidFill>
                <a:latin typeface="arial"/>
              </a:rPr>
              <a:t>serve </a:t>
            </a:r>
            <a:r>
              <a:rPr lang="en-US" sz="5500" dirty="0" smtClean="0">
                <a:solidFill>
                  <a:srgbClr val="002060"/>
                </a:solidFill>
                <a:latin typeface="arial"/>
              </a:rPr>
              <a:t>as </a:t>
            </a:r>
            <a:r>
              <a:rPr lang="en-US" sz="5500" dirty="0">
                <a:solidFill>
                  <a:srgbClr val="002060"/>
                </a:solidFill>
                <a:latin typeface="arial"/>
              </a:rPr>
              <a:t>input into </a:t>
            </a:r>
            <a:r>
              <a:rPr lang="en-US" sz="5500" dirty="0" err="1">
                <a:solidFill>
                  <a:srgbClr val="002060"/>
                </a:solidFill>
                <a:latin typeface="arial"/>
              </a:rPr>
              <a:t>WG</a:t>
            </a:r>
            <a:r>
              <a:rPr lang="en-US" sz="5500" dirty="0">
                <a:solidFill>
                  <a:srgbClr val="002060"/>
                </a:solidFill>
                <a:latin typeface="arial"/>
              </a:rPr>
              <a:t> priority-setting, e.g. as indication of priority areas </a:t>
            </a:r>
            <a:r>
              <a:rPr lang="en-US" sz="5500" dirty="0" smtClean="0">
                <a:solidFill>
                  <a:srgbClr val="002060"/>
                </a:solidFill>
                <a:latin typeface="arial"/>
              </a:rPr>
              <a:t>where </a:t>
            </a:r>
            <a:r>
              <a:rPr lang="en-US" sz="5500" dirty="0">
                <a:solidFill>
                  <a:srgbClr val="002060"/>
                </a:solidFill>
                <a:latin typeface="arial"/>
              </a:rPr>
              <a:t>extra </a:t>
            </a:r>
            <a:r>
              <a:rPr lang="en-US" sz="5500" dirty="0" err="1">
                <a:solidFill>
                  <a:srgbClr val="002060"/>
                </a:solidFill>
                <a:latin typeface="arial"/>
              </a:rPr>
              <a:t>WG</a:t>
            </a:r>
            <a:r>
              <a:rPr lang="en-US" sz="5500" dirty="0">
                <a:solidFill>
                  <a:srgbClr val="002060"/>
                </a:solidFill>
                <a:latin typeface="arial"/>
              </a:rPr>
              <a:t> efforts can make a difference; or for drawing </a:t>
            </a:r>
            <a:r>
              <a:rPr lang="en-US" sz="5500" dirty="0" smtClean="0">
                <a:solidFill>
                  <a:srgbClr val="002060"/>
                </a:solidFill>
                <a:latin typeface="arial"/>
              </a:rPr>
              <a:t>attention </a:t>
            </a:r>
            <a:r>
              <a:rPr lang="en-US" sz="5500" dirty="0">
                <a:solidFill>
                  <a:srgbClr val="002060"/>
                </a:solidFill>
                <a:latin typeface="arial"/>
              </a:rPr>
              <a:t>to major failings by different </a:t>
            </a:r>
            <a:r>
              <a:rPr lang="en-US" sz="5500" dirty="0" err="1">
                <a:solidFill>
                  <a:srgbClr val="002060"/>
                </a:solidFill>
                <a:latin typeface="arial"/>
              </a:rPr>
              <a:t>EaP</a:t>
            </a:r>
            <a:r>
              <a:rPr lang="en-US" sz="5500" dirty="0">
                <a:solidFill>
                  <a:srgbClr val="002060"/>
                </a:solidFill>
                <a:latin typeface="arial"/>
              </a:rPr>
              <a:t> country governments or </a:t>
            </a:r>
            <a:r>
              <a:rPr lang="en-US" sz="5500" dirty="0" smtClean="0">
                <a:solidFill>
                  <a:srgbClr val="002060"/>
                </a:solidFill>
                <a:latin typeface="arial"/>
              </a:rPr>
              <a:t>EU-</a:t>
            </a:r>
            <a:r>
              <a:rPr lang="en-US" sz="5500" dirty="0" err="1" smtClean="0">
                <a:solidFill>
                  <a:srgbClr val="002060"/>
                </a:solidFill>
                <a:latin typeface="arial"/>
              </a:rPr>
              <a:t>EaP</a:t>
            </a:r>
            <a:r>
              <a:rPr lang="en-US" sz="5500" dirty="0" smtClean="0">
                <a:solidFill>
                  <a:srgbClr val="002060"/>
                </a:solidFill>
                <a:latin typeface="arial"/>
              </a:rPr>
              <a:t> </a:t>
            </a:r>
            <a:r>
              <a:rPr lang="en-US" sz="5500" dirty="0">
                <a:solidFill>
                  <a:srgbClr val="002060"/>
                </a:solidFill>
                <a:latin typeface="arial"/>
              </a:rPr>
              <a:t>relations.</a:t>
            </a:r>
          </a:p>
          <a:p>
            <a:pPr marL="0" indent="0">
              <a:buNone/>
            </a:pPr>
            <a:r>
              <a:rPr lang="en-US" dirty="0"/>
              <a:t/>
            </a:r>
            <a:br>
              <a:rPr lang="en-US" dirty="0"/>
            </a:br>
            <a:endParaRPr lang="en-US" sz="2800" dirty="0"/>
          </a:p>
        </p:txBody>
      </p:sp>
    </p:spTree>
    <p:extLst>
      <p:ext uri="{BB962C8B-B14F-4D97-AF65-F5344CB8AC3E}">
        <p14:creationId xmlns:p14="http://schemas.microsoft.com/office/powerpoint/2010/main" val="3962767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64904"/>
            <a:ext cx="8229600" cy="3561259"/>
          </a:xfrm>
        </p:spPr>
        <p:txBody>
          <a:bodyPr>
            <a:normAutofit/>
          </a:bodyPr>
          <a:lstStyle/>
          <a:p>
            <a:pPr marL="0" lvl="1" indent="0" algn="ctr">
              <a:buNone/>
            </a:pPr>
            <a:endParaRPr lang="en-US" dirty="0" smtClean="0"/>
          </a:p>
          <a:p>
            <a:pPr marL="0" lvl="0" indent="0" algn="ctr" eaLnBrk="0" fontAlgn="base" hangingPunct="0">
              <a:spcBef>
                <a:spcPct val="0"/>
              </a:spcBef>
              <a:spcAft>
                <a:spcPct val="0"/>
              </a:spcAft>
              <a:buNone/>
            </a:pPr>
            <a:r>
              <a:rPr lang="en-US" sz="2000" b="1" noProof="1">
                <a:solidFill>
                  <a:srgbClr val="003366"/>
                </a:solidFill>
                <a:latin typeface="Arial" charset="0"/>
                <a:ea typeface="ＭＳ Ｐゴシック" charset="0"/>
              </a:rPr>
              <a:t>Jeff Lovitt</a:t>
            </a:r>
          </a:p>
          <a:p>
            <a:pPr marL="0" lvl="0" indent="0" algn="ctr" eaLnBrk="0" fontAlgn="base" hangingPunct="0">
              <a:spcBef>
                <a:spcPct val="0"/>
              </a:spcBef>
              <a:spcAft>
                <a:spcPct val="0"/>
              </a:spcAft>
              <a:buNone/>
            </a:pPr>
            <a:r>
              <a:rPr lang="en-US" sz="2000" b="1" dirty="0">
                <a:solidFill>
                  <a:srgbClr val="003366"/>
                </a:solidFill>
                <a:latin typeface="Arial" charset="0"/>
                <a:ea typeface="ＭＳ Ｐゴシック" charset="0"/>
              </a:rPr>
              <a:t>Executive Director</a:t>
            </a:r>
          </a:p>
          <a:p>
            <a:pPr marL="0" lvl="0" indent="0" algn="ctr" eaLnBrk="0" fontAlgn="base" hangingPunct="0">
              <a:spcBef>
                <a:spcPct val="0"/>
              </a:spcBef>
              <a:spcAft>
                <a:spcPct val="0"/>
              </a:spcAft>
              <a:buNone/>
            </a:pPr>
            <a:endParaRPr lang="en-US" sz="800" noProof="1">
              <a:solidFill>
                <a:srgbClr val="003366"/>
              </a:solidFill>
              <a:latin typeface="Arial" charset="0"/>
              <a:ea typeface="ＭＳ Ｐゴシック" charset="0"/>
            </a:endParaRPr>
          </a:p>
          <a:p>
            <a:pPr marL="0" lvl="0" indent="0" algn="ctr" eaLnBrk="0" fontAlgn="base" hangingPunct="0">
              <a:spcBef>
                <a:spcPct val="0"/>
              </a:spcBef>
              <a:spcAft>
                <a:spcPct val="0"/>
              </a:spcAft>
              <a:buNone/>
            </a:pPr>
            <a:r>
              <a:rPr lang="en-US" sz="2000" noProof="1">
                <a:solidFill>
                  <a:srgbClr val="003366"/>
                </a:solidFill>
                <a:latin typeface="Arial" charset="0"/>
                <a:ea typeface="ＭＳ Ｐゴシック" charset="0"/>
              </a:rPr>
              <a:t>PASOS</a:t>
            </a:r>
          </a:p>
          <a:p>
            <a:pPr marL="0" lvl="0" indent="0" algn="ctr" eaLnBrk="0" fontAlgn="base" hangingPunct="0">
              <a:spcBef>
                <a:spcPct val="0"/>
              </a:spcBef>
              <a:spcAft>
                <a:spcPct val="0"/>
              </a:spcAft>
              <a:buNone/>
            </a:pPr>
            <a:r>
              <a:rPr lang="en-US" sz="2000" noProof="1">
                <a:solidFill>
                  <a:srgbClr val="003366"/>
                </a:solidFill>
                <a:latin typeface="Arial" charset="0"/>
                <a:ea typeface="ＭＳ Ｐゴシック" charset="0"/>
              </a:rPr>
              <a:t>Tesnov 3,  110 00 Praha 1,  Czech Republic</a:t>
            </a:r>
          </a:p>
          <a:p>
            <a:pPr marL="0" lvl="0" indent="0" eaLnBrk="0" fontAlgn="base" hangingPunct="0">
              <a:spcBef>
                <a:spcPct val="0"/>
              </a:spcBef>
              <a:spcAft>
                <a:spcPct val="0"/>
              </a:spcAft>
              <a:buNone/>
            </a:pPr>
            <a:endParaRPr lang="en-US" sz="800" noProof="1">
              <a:solidFill>
                <a:srgbClr val="003366"/>
              </a:solidFill>
              <a:latin typeface="Arial" charset="0"/>
              <a:ea typeface="ＭＳ Ｐゴシック" charset="0"/>
            </a:endParaRPr>
          </a:p>
          <a:p>
            <a:pPr marL="0" lvl="0" indent="0" algn="ctr" eaLnBrk="0" fontAlgn="base" hangingPunct="0">
              <a:spcBef>
                <a:spcPct val="0"/>
              </a:spcBef>
              <a:spcAft>
                <a:spcPct val="0"/>
              </a:spcAft>
              <a:buNone/>
            </a:pPr>
            <a:r>
              <a:rPr lang="en-US" sz="2000" noProof="1">
                <a:solidFill>
                  <a:srgbClr val="003366"/>
                </a:solidFill>
                <a:latin typeface="Arial" charset="0"/>
                <a:ea typeface="ＭＳ Ｐゴシック" charset="0"/>
              </a:rPr>
              <a:t>www.pasos.org</a:t>
            </a:r>
          </a:p>
          <a:p>
            <a:pPr marL="0" lvl="0" indent="0" eaLnBrk="0" fontAlgn="base" hangingPunct="0">
              <a:spcBef>
                <a:spcPct val="0"/>
              </a:spcBef>
              <a:spcAft>
                <a:spcPct val="0"/>
              </a:spcAft>
              <a:buNone/>
            </a:pPr>
            <a:endParaRPr lang="en-US" sz="800" noProof="1">
              <a:solidFill>
                <a:srgbClr val="003366"/>
              </a:solidFill>
              <a:latin typeface="Arial" charset="0"/>
              <a:ea typeface="ＭＳ Ｐゴシック" charset="0"/>
            </a:endParaRPr>
          </a:p>
          <a:p>
            <a:pPr marL="0" lvl="0" indent="0" algn="ctr" eaLnBrk="0" fontAlgn="base" hangingPunct="0">
              <a:spcBef>
                <a:spcPct val="0"/>
              </a:spcBef>
              <a:spcAft>
                <a:spcPct val="0"/>
              </a:spcAft>
              <a:buNone/>
            </a:pPr>
            <a:r>
              <a:rPr lang="en-US" sz="2000" noProof="1">
                <a:solidFill>
                  <a:srgbClr val="003366"/>
                </a:solidFill>
                <a:latin typeface="Arial" charset="0"/>
                <a:ea typeface="ＭＳ Ｐゴシック" charset="0"/>
              </a:rPr>
              <a:t>Tel/Fax: +420 2223 13644</a:t>
            </a:r>
          </a:p>
          <a:p>
            <a:pPr marL="0" lvl="0" indent="0" algn="ctr" eaLnBrk="0" fontAlgn="base" hangingPunct="0">
              <a:spcBef>
                <a:spcPct val="0"/>
              </a:spcBef>
              <a:spcAft>
                <a:spcPct val="0"/>
              </a:spcAft>
              <a:buNone/>
            </a:pPr>
            <a:r>
              <a:rPr lang="en-US" sz="2000" noProof="1">
                <a:solidFill>
                  <a:srgbClr val="003366"/>
                </a:solidFill>
                <a:latin typeface="Arial" charset="0"/>
                <a:ea typeface="ＭＳ Ｐゴシック" charset="0"/>
              </a:rPr>
              <a:t>Mobile: +420 7315 17224</a:t>
            </a:r>
          </a:p>
          <a:p>
            <a:pPr marL="0" lvl="0" indent="0" algn="ctr" eaLnBrk="0" fontAlgn="base" hangingPunct="0">
              <a:spcBef>
                <a:spcPct val="0"/>
              </a:spcBef>
              <a:spcAft>
                <a:spcPct val="0"/>
              </a:spcAft>
              <a:buNone/>
            </a:pPr>
            <a:r>
              <a:rPr lang="en-US" sz="2000" noProof="1">
                <a:solidFill>
                  <a:srgbClr val="003366"/>
                </a:solidFill>
                <a:latin typeface="Arial" charset="0"/>
                <a:ea typeface="ＭＳ Ｐゴシック" charset="0"/>
              </a:rPr>
              <a:t>jefflovitt@pasos.org</a:t>
            </a:r>
            <a:endParaRPr lang="en-US" sz="1600" noProof="1">
              <a:solidFill>
                <a:srgbClr val="003366"/>
              </a:solidFill>
              <a:latin typeface="Arial" charset="0"/>
              <a:ea typeface="ＭＳ Ｐゴシック" charset="0"/>
            </a:endParaRPr>
          </a:p>
          <a:p>
            <a:pPr lvl="1" indent="-742950">
              <a:buFont typeface="Wingdings" pitchFamily="2" charset="2"/>
              <a:buChar char="Ø"/>
            </a:pPr>
            <a:endParaRPr lang="en-US" sz="2800" dirty="0"/>
          </a:p>
        </p:txBody>
      </p:sp>
      <p:pic>
        <p:nvPicPr>
          <p:cNvPr id="4" name="Picture 3" descr="finalpasos1c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412776"/>
            <a:ext cx="4638675" cy="137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510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785395"/>
          </a:xfrm>
        </p:spPr>
        <p:txBody>
          <a:bodyPr>
            <a:normAutofit fontScale="92500" lnSpcReduction="20000"/>
          </a:bodyPr>
          <a:lstStyle/>
          <a:p>
            <a:pPr marL="0" lvl="1" indent="0" algn="ctr">
              <a:buNone/>
            </a:pPr>
            <a:endParaRPr lang="en-US" dirty="0" smtClean="0"/>
          </a:p>
          <a:p>
            <a:pPr marL="0" lvl="1" indent="0" algn="ctr">
              <a:buNone/>
            </a:pPr>
            <a:r>
              <a:rPr lang="en-US" dirty="0" smtClean="0">
                <a:solidFill>
                  <a:schemeClr val="tx2">
                    <a:lumMod val="50000"/>
                  </a:schemeClr>
                </a:solidFill>
              </a:rPr>
              <a:t>Thank you!</a:t>
            </a:r>
          </a:p>
          <a:p>
            <a:pPr marL="0" lvl="1" indent="0" algn="ctr">
              <a:buNone/>
            </a:pPr>
            <a:endParaRPr lang="en-US" dirty="0" smtClean="0"/>
          </a:p>
          <a:p>
            <a:pPr marL="0" lvl="1" indent="0" algn="ctr">
              <a:buNone/>
            </a:pPr>
            <a:r>
              <a:rPr lang="en-US" dirty="0" smtClean="0">
                <a:solidFill>
                  <a:srgbClr val="FF0000"/>
                </a:solidFill>
              </a:rPr>
              <a:t>Questions?</a:t>
            </a:r>
            <a:endParaRPr lang="en-US" dirty="0">
              <a:solidFill>
                <a:srgbClr val="FF0000"/>
              </a:solidFill>
            </a:endParaRPr>
          </a:p>
          <a:p>
            <a:pPr marL="0" lvl="1" indent="0" algn="ctr">
              <a:buNone/>
            </a:pPr>
            <a:endParaRPr lang="en-US" dirty="0" smtClean="0"/>
          </a:p>
          <a:p>
            <a:pPr marL="0" lvl="1" indent="0" algn="ctr">
              <a:buNone/>
            </a:pPr>
            <a:endParaRPr lang="en-US" dirty="0" smtClean="0"/>
          </a:p>
          <a:p>
            <a:pPr marL="0" lvl="0" indent="0" algn="ctr" eaLnBrk="0" fontAlgn="base" hangingPunct="0">
              <a:spcBef>
                <a:spcPct val="0"/>
              </a:spcBef>
              <a:spcAft>
                <a:spcPct val="0"/>
              </a:spcAft>
              <a:buNone/>
            </a:pPr>
            <a:r>
              <a:rPr lang="en-US" sz="2000" b="1" noProof="1" smtClean="0">
                <a:solidFill>
                  <a:srgbClr val="003366"/>
                </a:solidFill>
                <a:latin typeface="Arial" charset="0"/>
                <a:ea typeface="ＭＳ Ｐゴシック" charset="0"/>
              </a:rPr>
              <a:t>Victor Cotruta</a:t>
            </a:r>
          </a:p>
          <a:p>
            <a:pPr marL="0" lvl="0" indent="0" algn="ctr" eaLnBrk="0" fontAlgn="base" hangingPunct="0">
              <a:spcBef>
                <a:spcPct val="0"/>
              </a:spcBef>
              <a:spcAft>
                <a:spcPct val="0"/>
              </a:spcAft>
              <a:buNone/>
            </a:pPr>
            <a:r>
              <a:rPr lang="en-US" sz="2000" b="1" dirty="0" smtClean="0">
                <a:solidFill>
                  <a:srgbClr val="003366"/>
                </a:solidFill>
                <a:latin typeface="Arial" charset="0"/>
                <a:ea typeface="ＭＳ Ｐゴシック" charset="0"/>
              </a:rPr>
              <a:t>Executive Director</a:t>
            </a:r>
          </a:p>
          <a:p>
            <a:pPr marL="0" lvl="0" indent="0" algn="ctr" eaLnBrk="0" fontAlgn="base" hangingPunct="0">
              <a:spcBef>
                <a:spcPct val="0"/>
              </a:spcBef>
              <a:spcAft>
                <a:spcPct val="0"/>
              </a:spcAft>
              <a:buNone/>
            </a:pPr>
            <a:endParaRPr lang="en-US" sz="800" noProof="1" smtClean="0">
              <a:solidFill>
                <a:srgbClr val="003366"/>
              </a:solidFill>
              <a:latin typeface="Arial" charset="0"/>
              <a:ea typeface="ＭＳ Ｐゴシック" charset="0"/>
            </a:endParaRPr>
          </a:p>
          <a:p>
            <a:pPr marL="0" lvl="0" indent="0" algn="ctr" eaLnBrk="0" fontAlgn="base" hangingPunct="0">
              <a:spcBef>
                <a:spcPct val="0"/>
              </a:spcBef>
              <a:spcAft>
                <a:spcPct val="0"/>
              </a:spcAft>
              <a:buNone/>
            </a:pPr>
            <a:r>
              <a:rPr lang="en-US" sz="2000" noProof="1" smtClean="0">
                <a:solidFill>
                  <a:srgbClr val="003366"/>
                </a:solidFill>
                <a:latin typeface="Arial" charset="0"/>
                <a:ea typeface="ＭＳ Ｐゴシック" charset="0"/>
              </a:rPr>
              <a:t>REC Moldova</a:t>
            </a:r>
          </a:p>
          <a:p>
            <a:pPr marL="0" lvl="0" indent="0" algn="ctr" eaLnBrk="0" fontAlgn="base" hangingPunct="0">
              <a:spcBef>
                <a:spcPct val="0"/>
              </a:spcBef>
              <a:spcAft>
                <a:spcPct val="0"/>
              </a:spcAft>
              <a:buNone/>
            </a:pPr>
            <a:r>
              <a:rPr lang="en-US" sz="2000" noProof="1" smtClean="0">
                <a:solidFill>
                  <a:srgbClr val="003366"/>
                </a:solidFill>
                <a:latin typeface="Arial" charset="0"/>
                <a:ea typeface="ＭＳ Ｐゴシック" charset="0"/>
              </a:rPr>
              <a:t>31 Mateevici,  2009  Chisianu,  Republic of Moldova</a:t>
            </a:r>
          </a:p>
          <a:p>
            <a:pPr marL="0" lvl="0" indent="0" eaLnBrk="0" fontAlgn="base" hangingPunct="0">
              <a:spcBef>
                <a:spcPct val="0"/>
              </a:spcBef>
              <a:spcAft>
                <a:spcPct val="0"/>
              </a:spcAft>
              <a:buNone/>
            </a:pPr>
            <a:endParaRPr lang="en-US" sz="800" noProof="1" smtClean="0">
              <a:solidFill>
                <a:srgbClr val="003366"/>
              </a:solidFill>
              <a:latin typeface="Arial" charset="0"/>
              <a:ea typeface="ＭＳ Ｐゴシック" charset="0"/>
            </a:endParaRPr>
          </a:p>
          <a:p>
            <a:pPr marL="0" lvl="0" indent="0" algn="ctr" eaLnBrk="0" fontAlgn="base" hangingPunct="0">
              <a:spcBef>
                <a:spcPct val="0"/>
              </a:spcBef>
              <a:spcAft>
                <a:spcPct val="0"/>
              </a:spcAft>
              <a:buNone/>
            </a:pPr>
            <a:r>
              <a:rPr lang="en-US" sz="2000" noProof="1" smtClean="0">
                <a:solidFill>
                  <a:srgbClr val="003366"/>
                </a:solidFill>
                <a:latin typeface="Arial" charset="0"/>
                <a:ea typeface="ＭＳ Ｐゴシック" charset="0"/>
                <a:hlinkClick r:id="rId2"/>
              </a:rPr>
              <a:t>www.rec.md</a:t>
            </a:r>
            <a:r>
              <a:rPr lang="en-US" sz="2000" noProof="1" smtClean="0">
                <a:solidFill>
                  <a:srgbClr val="003366"/>
                </a:solidFill>
                <a:latin typeface="Arial" charset="0"/>
                <a:ea typeface="ＭＳ Ｐゴシック" charset="0"/>
              </a:rPr>
              <a:t> </a:t>
            </a:r>
          </a:p>
          <a:p>
            <a:pPr marL="0" lvl="0" indent="0" eaLnBrk="0" fontAlgn="base" hangingPunct="0">
              <a:spcBef>
                <a:spcPct val="0"/>
              </a:spcBef>
              <a:spcAft>
                <a:spcPct val="0"/>
              </a:spcAft>
              <a:buNone/>
            </a:pPr>
            <a:endParaRPr lang="en-US" sz="800" noProof="1" smtClean="0">
              <a:solidFill>
                <a:srgbClr val="003366"/>
              </a:solidFill>
              <a:latin typeface="Arial" charset="0"/>
              <a:ea typeface="ＭＳ Ｐゴシック" charset="0"/>
            </a:endParaRPr>
          </a:p>
          <a:p>
            <a:pPr marL="0" lvl="0" indent="0" algn="ctr" eaLnBrk="0" fontAlgn="base" hangingPunct="0">
              <a:spcBef>
                <a:spcPct val="0"/>
              </a:spcBef>
              <a:spcAft>
                <a:spcPct val="0"/>
              </a:spcAft>
              <a:buNone/>
            </a:pPr>
            <a:r>
              <a:rPr lang="en-US" sz="2000" noProof="1" smtClean="0">
                <a:solidFill>
                  <a:srgbClr val="003366"/>
                </a:solidFill>
                <a:latin typeface="Arial" charset="0"/>
                <a:ea typeface="ＭＳ Ｐゴシック" charset="0"/>
              </a:rPr>
              <a:t>Tel/Fax: +373 22 240998</a:t>
            </a:r>
          </a:p>
          <a:p>
            <a:pPr marL="0" lvl="0" indent="0" algn="ctr" eaLnBrk="0" fontAlgn="base" hangingPunct="0">
              <a:spcBef>
                <a:spcPct val="0"/>
              </a:spcBef>
              <a:spcAft>
                <a:spcPct val="0"/>
              </a:spcAft>
              <a:buNone/>
            </a:pPr>
            <a:r>
              <a:rPr lang="en-US" sz="2000" noProof="1" smtClean="0">
                <a:solidFill>
                  <a:srgbClr val="003366"/>
                </a:solidFill>
                <a:latin typeface="Arial" charset="0"/>
                <a:ea typeface="ＭＳ Ｐゴシック" charset="0"/>
              </a:rPr>
              <a:t>Mobile: +373 69 125345</a:t>
            </a:r>
          </a:p>
          <a:p>
            <a:pPr marL="0" lvl="0" indent="0" algn="ctr" eaLnBrk="0" fontAlgn="base" hangingPunct="0">
              <a:spcBef>
                <a:spcPct val="0"/>
              </a:spcBef>
              <a:spcAft>
                <a:spcPct val="0"/>
              </a:spcAft>
              <a:buNone/>
            </a:pPr>
            <a:r>
              <a:rPr lang="en-US" sz="2000" noProof="1" smtClean="0">
                <a:solidFill>
                  <a:srgbClr val="003366"/>
                </a:solidFill>
                <a:latin typeface="Arial" charset="0"/>
                <a:ea typeface="ＭＳ Ｐゴシック" charset="0"/>
                <a:hlinkClick r:id="rId3"/>
              </a:rPr>
              <a:t>victor@rec.md</a:t>
            </a:r>
            <a:r>
              <a:rPr lang="en-US" sz="2000" noProof="1" smtClean="0">
                <a:solidFill>
                  <a:srgbClr val="003366"/>
                </a:solidFill>
                <a:latin typeface="Arial" charset="0"/>
                <a:ea typeface="ＭＳ Ｐゴシック" charset="0"/>
              </a:rPr>
              <a:t> </a:t>
            </a:r>
            <a:endParaRPr lang="en-US" sz="1600" noProof="1" smtClean="0">
              <a:solidFill>
                <a:srgbClr val="003366"/>
              </a:solidFill>
              <a:latin typeface="Arial" charset="0"/>
              <a:ea typeface="ＭＳ Ｐゴシック" charset="0"/>
            </a:endParaRPr>
          </a:p>
          <a:p>
            <a:pPr lvl="1" indent="-742950">
              <a:buFont typeface="Wingdings" pitchFamily="2" charset="2"/>
              <a:buChar char="Ø"/>
            </a:pPr>
            <a:endParaRPr lang="en-US" sz="2800" dirty="0"/>
          </a:p>
        </p:txBody>
      </p:sp>
    </p:spTree>
    <p:extLst>
      <p:ext uri="{BB962C8B-B14F-4D97-AF65-F5344CB8AC3E}">
        <p14:creationId xmlns:p14="http://schemas.microsoft.com/office/powerpoint/2010/main" val="438278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a:bodyPr>
          <a:lstStyle/>
          <a:p>
            <a:r>
              <a:rPr lang="en-GB" sz="2800" b="1" kern="0" dirty="0">
                <a:solidFill>
                  <a:srgbClr val="003366"/>
                </a:solidFill>
                <a:latin typeface="Arial"/>
                <a:ea typeface="ＭＳ Ｐゴシック"/>
              </a:rPr>
              <a:t>General framework</a:t>
            </a:r>
            <a:endParaRPr lang="en-US" dirty="0"/>
          </a:p>
        </p:txBody>
      </p:sp>
      <p:sp>
        <p:nvSpPr>
          <p:cNvPr id="3" name="Content Placeholder 2"/>
          <p:cNvSpPr>
            <a:spLocks noGrp="1"/>
          </p:cNvSpPr>
          <p:nvPr>
            <p:ph idx="1"/>
          </p:nvPr>
        </p:nvSpPr>
        <p:spPr>
          <a:xfrm>
            <a:off x="457200" y="2564904"/>
            <a:ext cx="8229600" cy="3561259"/>
          </a:xfrm>
        </p:spPr>
        <p:txBody>
          <a:bodyPr/>
          <a:lstStyle/>
          <a:p>
            <a:pPr marL="0" indent="0" algn="ctr">
              <a:buNone/>
            </a:pPr>
            <a:endParaRPr lang="en-US" dirty="0" smtClean="0"/>
          </a:p>
          <a:p>
            <a:pPr marL="0" lvl="0" indent="0" fontAlgn="base">
              <a:spcAft>
                <a:spcPct val="0"/>
              </a:spcAft>
              <a:buClr>
                <a:srgbClr val="99CC33"/>
              </a:buClr>
              <a:buNone/>
            </a:pPr>
            <a:r>
              <a:rPr lang="en-GB" sz="2000" kern="0" dirty="0">
                <a:solidFill>
                  <a:srgbClr val="003366"/>
                </a:solidFill>
                <a:latin typeface="Arial"/>
                <a:ea typeface="ＭＳ Ｐゴシック"/>
              </a:rPr>
              <a:t>The Roadmap’s bilateral table focuses on the following main jointly agreed objectives:</a:t>
            </a:r>
          </a:p>
          <a:p>
            <a:pPr marL="0" lvl="0" indent="0" fontAlgn="base">
              <a:spcAft>
                <a:spcPct val="0"/>
              </a:spcAft>
              <a:buClr>
                <a:srgbClr val="99CC33"/>
              </a:buClr>
              <a:buNone/>
            </a:pPr>
            <a:endParaRPr lang="en-GB" sz="2000" kern="0" dirty="0">
              <a:solidFill>
                <a:srgbClr val="003366"/>
              </a:solidFill>
              <a:latin typeface="Arial"/>
              <a:ea typeface="ＭＳ Ｐゴシック"/>
            </a:endParaRPr>
          </a:p>
          <a:p>
            <a:pPr lvl="0" fontAlgn="base">
              <a:spcAft>
                <a:spcPct val="0"/>
              </a:spcAft>
              <a:buClr>
                <a:srgbClr val="99CC33"/>
              </a:buClr>
              <a:buFont typeface="Arial"/>
              <a:buChar char="•"/>
            </a:pPr>
            <a:r>
              <a:rPr lang="en-GB" sz="2000" kern="0" dirty="0">
                <a:solidFill>
                  <a:srgbClr val="003366"/>
                </a:solidFill>
                <a:latin typeface="Arial"/>
                <a:ea typeface="ＭＳ Ｐゴシック"/>
              </a:rPr>
              <a:t>political association and economic integration</a:t>
            </a:r>
          </a:p>
          <a:p>
            <a:pPr lvl="0" fontAlgn="base">
              <a:spcAft>
                <a:spcPct val="0"/>
              </a:spcAft>
              <a:buClr>
                <a:srgbClr val="99CC33"/>
              </a:buClr>
              <a:buFont typeface="Arial"/>
              <a:buChar char="•"/>
            </a:pPr>
            <a:r>
              <a:rPr lang="en-GB" sz="2000" kern="0" dirty="0">
                <a:solidFill>
                  <a:srgbClr val="003366"/>
                </a:solidFill>
                <a:latin typeface="Arial"/>
                <a:ea typeface="ＭＳ Ｐゴシック"/>
              </a:rPr>
              <a:t>enhanced mobility of citizens in a secure and well managed environment</a:t>
            </a:r>
          </a:p>
          <a:p>
            <a:pPr lvl="0" fontAlgn="base">
              <a:spcAft>
                <a:spcPct val="0"/>
              </a:spcAft>
              <a:buClr>
                <a:srgbClr val="99CC33"/>
              </a:buClr>
              <a:buFont typeface="Arial"/>
              <a:buChar char="•"/>
            </a:pPr>
            <a:r>
              <a:rPr lang="en-GB" sz="2000" kern="0" dirty="0">
                <a:solidFill>
                  <a:srgbClr val="003366"/>
                </a:solidFill>
                <a:latin typeface="Arial"/>
                <a:ea typeface="ＭＳ Ｐゴシック"/>
              </a:rPr>
              <a:t>strengthened sector cooperation.</a:t>
            </a:r>
            <a:endParaRPr lang="en-GB" sz="2000" b="1" kern="0" dirty="0">
              <a:solidFill>
                <a:srgbClr val="99CC33"/>
              </a:solidFill>
              <a:latin typeface="Arial"/>
              <a:ea typeface="ＭＳ Ｐゴシック"/>
            </a:endParaRPr>
          </a:p>
        </p:txBody>
      </p:sp>
    </p:spTree>
    <p:extLst>
      <p:ext uri="{BB962C8B-B14F-4D97-AF65-F5344CB8AC3E}">
        <p14:creationId xmlns:p14="http://schemas.microsoft.com/office/powerpoint/2010/main" val="3844437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a:bodyPr>
          <a:lstStyle/>
          <a:p>
            <a:r>
              <a:rPr lang="en-GB" sz="2800" b="1" kern="0" dirty="0">
                <a:solidFill>
                  <a:srgbClr val="003366"/>
                </a:solidFill>
                <a:latin typeface="Arial"/>
                <a:ea typeface="ＭＳ Ｐゴシック"/>
              </a:rPr>
              <a:t>Objectives for CIVIL SOCIETY FORUM</a:t>
            </a:r>
            <a:endParaRPr lang="en-US" dirty="0"/>
          </a:p>
        </p:txBody>
      </p:sp>
      <p:sp>
        <p:nvSpPr>
          <p:cNvPr id="3" name="Content Placeholder 2"/>
          <p:cNvSpPr>
            <a:spLocks noGrp="1"/>
          </p:cNvSpPr>
          <p:nvPr>
            <p:ph idx="1"/>
          </p:nvPr>
        </p:nvSpPr>
        <p:spPr>
          <a:xfrm>
            <a:off x="457200" y="2564904"/>
            <a:ext cx="8229600" cy="3561259"/>
          </a:xfrm>
        </p:spPr>
        <p:txBody>
          <a:bodyPr/>
          <a:lstStyle/>
          <a:p>
            <a:pPr lvl="0" fontAlgn="base">
              <a:spcAft>
                <a:spcPct val="0"/>
              </a:spcAft>
              <a:buClr>
                <a:srgbClr val="99CC33"/>
              </a:buClr>
              <a:buFont typeface="Arial"/>
              <a:buChar char="•"/>
            </a:pPr>
            <a:r>
              <a:rPr lang="en-GB" sz="2000" kern="0" dirty="0" smtClean="0">
                <a:solidFill>
                  <a:srgbClr val="003366"/>
                </a:solidFill>
                <a:latin typeface="Arial"/>
                <a:ea typeface="ＭＳ Ｐゴシック"/>
              </a:rPr>
              <a:t>Reforms </a:t>
            </a:r>
            <a:r>
              <a:rPr lang="en-GB" sz="2000" kern="0" dirty="0">
                <a:solidFill>
                  <a:srgbClr val="003366"/>
                </a:solidFill>
                <a:latin typeface="Arial"/>
                <a:ea typeface="ＭＳ Ｐゴシック"/>
              </a:rPr>
              <a:t>that will further democratic values and respect of human rights.</a:t>
            </a:r>
          </a:p>
          <a:p>
            <a:pPr lvl="0" fontAlgn="base">
              <a:spcAft>
                <a:spcPct val="0"/>
              </a:spcAft>
              <a:buClr>
                <a:srgbClr val="99CC33"/>
              </a:buClr>
              <a:buFont typeface="Arial"/>
              <a:buChar char="•"/>
            </a:pPr>
            <a:r>
              <a:rPr lang="en-GB" sz="2000" kern="0" dirty="0" smtClean="0">
                <a:solidFill>
                  <a:srgbClr val="003366"/>
                </a:solidFill>
                <a:latin typeface="Arial"/>
                <a:ea typeface="ＭＳ Ｐゴシック"/>
              </a:rPr>
              <a:t>Furthering </a:t>
            </a:r>
            <a:r>
              <a:rPr lang="en-GB" sz="2000" kern="0" dirty="0">
                <a:solidFill>
                  <a:srgbClr val="003366"/>
                </a:solidFill>
                <a:latin typeface="Arial"/>
                <a:ea typeface="ＭＳ Ｐゴシック"/>
              </a:rPr>
              <a:t>bilateral and multilateral co-operation and European integration through increasing transparency in the relationship between the EU and the </a:t>
            </a:r>
            <a:r>
              <a:rPr lang="en-GB" sz="2000" kern="0" dirty="0" err="1">
                <a:solidFill>
                  <a:srgbClr val="003366"/>
                </a:solidFill>
                <a:latin typeface="Arial"/>
                <a:ea typeface="ＭＳ Ｐゴシック"/>
              </a:rPr>
              <a:t>EaP</a:t>
            </a:r>
            <a:r>
              <a:rPr lang="en-GB" sz="2000" kern="0" dirty="0">
                <a:solidFill>
                  <a:srgbClr val="003366"/>
                </a:solidFill>
                <a:latin typeface="Arial"/>
                <a:ea typeface="ＭＳ Ｐゴシック"/>
              </a:rPr>
              <a:t> countries.</a:t>
            </a:r>
          </a:p>
          <a:p>
            <a:pPr lvl="0" fontAlgn="base">
              <a:spcAft>
                <a:spcPct val="0"/>
              </a:spcAft>
              <a:buClr>
                <a:srgbClr val="99CC33"/>
              </a:buClr>
              <a:buFont typeface="Arial"/>
              <a:buChar char="•"/>
            </a:pPr>
            <a:r>
              <a:rPr lang="en-GB" sz="2000" kern="0" dirty="0" smtClean="0">
                <a:solidFill>
                  <a:srgbClr val="003366"/>
                </a:solidFill>
                <a:latin typeface="Arial"/>
                <a:ea typeface="ＭＳ Ｐゴシック"/>
              </a:rPr>
              <a:t>Improving </a:t>
            </a:r>
            <a:r>
              <a:rPr lang="en-GB" sz="2000" kern="0" dirty="0">
                <a:solidFill>
                  <a:srgbClr val="003366"/>
                </a:solidFill>
                <a:latin typeface="Arial"/>
                <a:ea typeface="ＭＳ Ｐゴシック"/>
              </a:rPr>
              <a:t>efficiency, co-ordination, and implementation of policies towards European integration.</a:t>
            </a:r>
          </a:p>
          <a:p>
            <a:pPr lvl="0" fontAlgn="base">
              <a:spcAft>
                <a:spcPct val="0"/>
              </a:spcAft>
              <a:buClr>
                <a:srgbClr val="99CC33"/>
              </a:buClr>
              <a:buFont typeface="Arial"/>
              <a:buChar char="•"/>
            </a:pPr>
            <a:r>
              <a:rPr lang="en-GB" sz="2000" kern="0" dirty="0">
                <a:solidFill>
                  <a:srgbClr val="003366"/>
                </a:solidFill>
                <a:latin typeface="Arial"/>
                <a:ea typeface="ＭＳ Ｐゴシック"/>
              </a:rPr>
              <a:t> </a:t>
            </a:r>
            <a:r>
              <a:rPr lang="en-GB" sz="2000" kern="0" dirty="0" smtClean="0">
                <a:solidFill>
                  <a:srgbClr val="003366"/>
                </a:solidFill>
                <a:latin typeface="Arial"/>
                <a:ea typeface="ＭＳ Ｐゴシック"/>
              </a:rPr>
              <a:t>A </a:t>
            </a:r>
            <a:r>
              <a:rPr lang="en-GB" sz="2000" kern="0" dirty="0">
                <a:solidFill>
                  <a:srgbClr val="003366"/>
                </a:solidFill>
                <a:latin typeface="Arial"/>
                <a:ea typeface="ＭＳ Ｐゴシック"/>
              </a:rPr>
              <a:t>new roadmap, or an alternative to a roadmap, for the coming two years - based on a design derived from the conclusions and recommendations emanating from the CSF monitoring.</a:t>
            </a:r>
            <a:endParaRPr lang="en-GB" sz="2000" b="1" kern="0" dirty="0">
              <a:solidFill>
                <a:srgbClr val="99CC33"/>
              </a:solidFill>
              <a:latin typeface="Arial"/>
              <a:ea typeface="ＭＳ Ｐゴシック"/>
            </a:endParaRPr>
          </a:p>
          <a:p>
            <a:endParaRPr lang="en-US" dirty="0"/>
          </a:p>
        </p:txBody>
      </p:sp>
    </p:spTree>
    <p:extLst>
      <p:ext uri="{BB962C8B-B14F-4D97-AF65-F5344CB8AC3E}">
        <p14:creationId xmlns:p14="http://schemas.microsoft.com/office/powerpoint/2010/main" val="3745947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a:bodyPr>
          <a:lstStyle/>
          <a:p>
            <a:r>
              <a:rPr lang="en-GB" sz="2800" b="1" kern="0" dirty="0">
                <a:solidFill>
                  <a:srgbClr val="003366"/>
                </a:solidFill>
                <a:latin typeface="Arial"/>
                <a:ea typeface="ＭＳ Ｐゴシック"/>
              </a:rPr>
              <a:t>Challenges</a:t>
            </a:r>
            <a:endParaRPr lang="en-US" dirty="0"/>
          </a:p>
        </p:txBody>
      </p:sp>
      <p:sp>
        <p:nvSpPr>
          <p:cNvPr id="3" name="Content Placeholder 2"/>
          <p:cNvSpPr>
            <a:spLocks noGrp="1"/>
          </p:cNvSpPr>
          <p:nvPr>
            <p:ph idx="1"/>
          </p:nvPr>
        </p:nvSpPr>
        <p:spPr>
          <a:xfrm>
            <a:off x="457200" y="2204864"/>
            <a:ext cx="8229600" cy="3921299"/>
          </a:xfrm>
        </p:spPr>
        <p:txBody>
          <a:bodyPr>
            <a:normAutofit/>
          </a:bodyPr>
          <a:lstStyle/>
          <a:p>
            <a:pPr lvl="0" fontAlgn="base">
              <a:spcAft>
                <a:spcPct val="0"/>
              </a:spcAft>
              <a:buClr>
                <a:srgbClr val="99CC33"/>
              </a:buClr>
              <a:buFont typeface="Arial"/>
              <a:buChar char="•"/>
            </a:pPr>
            <a:r>
              <a:rPr lang="en-GB" sz="2000" kern="0" dirty="0" smtClean="0">
                <a:solidFill>
                  <a:srgbClr val="003366"/>
                </a:solidFill>
                <a:latin typeface="Arial"/>
                <a:ea typeface="ＭＳ Ｐゴシック"/>
              </a:rPr>
              <a:t>Monitoring </a:t>
            </a:r>
            <a:r>
              <a:rPr lang="en-GB" sz="2000" kern="0" dirty="0">
                <a:solidFill>
                  <a:srgbClr val="003366"/>
                </a:solidFill>
                <a:latin typeface="Arial"/>
                <a:ea typeface="ＭＳ Ｐゴシック"/>
              </a:rPr>
              <a:t>a snapshot (May 2012 – autumn 2013) before October 2013 while demonstrating independent, empirical-based, expert evaluation </a:t>
            </a:r>
          </a:p>
          <a:p>
            <a:pPr lvl="0" fontAlgn="base">
              <a:spcAft>
                <a:spcPct val="0"/>
              </a:spcAft>
              <a:buClr>
                <a:srgbClr val="99CC33"/>
              </a:buClr>
              <a:buFont typeface="Arial"/>
              <a:buChar char="•"/>
            </a:pPr>
            <a:endParaRPr lang="en-GB" sz="2000" kern="0" dirty="0">
              <a:solidFill>
                <a:srgbClr val="003366"/>
              </a:solidFill>
              <a:latin typeface="Arial"/>
              <a:ea typeface="ＭＳ Ｐゴシック"/>
            </a:endParaRPr>
          </a:p>
          <a:p>
            <a:pPr lvl="0" fontAlgn="base">
              <a:spcAft>
                <a:spcPct val="0"/>
              </a:spcAft>
              <a:buClr>
                <a:srgbClr val="99CC33"/>
              </a:buClr>
              <a:buFont typeface="Arial"/>
              <a:buChar char="•"/>
            </a:pPr>
            <a:r>
              <a:rPr lang="en-GB" sz="2000" kern="0" dirty="0">
                <a:solidFill>
                  <a:srgbClr val="003366"/>
                </a:solidFill>
                <a:latin typeface="Arial"/>
                <a:ea typeface="ＭＳ Ｐゴシック"/>
              </a:rPr>
              <a:t>Need to formulate clear, concise conclusions and recommendations</a:t>
            </a:r>
          </a:p>
          <a:p>
            <a:pPr lvl="0" fontAlgn="base">
              <a:spcAft>
                <a:spcPct val="0"/>
              </a:spcAft>
              <a:buClr>
                <a:srgbClr val="99CC33"/>
              </a:buClr>
              <a:buFont typeface="Arial"/>
              <a:buChar char="•"/>
            </a:pPr>
            <a:endParaRPr lang="en-GB" sz="2000" kern="0" dirty="0">
              <a:solidFill>
                <a:srgbClr val="003366"/>
              </a:solidFill>
              <a:latin typeface="Arial"/>
              <a:ea typeface="ＭＳ Ｐゴシック"/>
            </a:endParaRPr>
          </a:p>
          <a:p>
            <a:pPr lvl="0" fontAlgn="base">
              <a:spcAft>
                <a:spcPct val="0"/>
              </a:spcAft>
              <a:buClr>
                <a:srgbClr val="99CC33"/>
              </a:buClr>
              <a:buFont typeface="Arial"/>
              <a:buChar char="•"/>
            </a:pPr>
            <a:r>
              <a:rPr lang="en-GB" sz="2000" kern="0" dirty="0">
                <a:solidFill>
                  <a:srgbClr val="003366"/>
                </a:solidFill>
                <a:latin typeface="Arial"/>
                <a:ea typeface="ＭＳ Ｐゴシック"/>
              </a:rPr>
              <a:t>Need to be credible and timely, and bring new data and fresh analysis</a:t>
            </a:r>
          </a:p>
          <a:p>
            <a:pPr lvl="0" fontAlgn="base">
              <a:spcAft>
                <a:spcPct val="0"/>
              </a:spcAft>
              <a:buClr>
                <a:srgbClr val="99CC33"/>
              </a:buClr>
              <a:buFont typeface="Arial"/>
              <a:buChar char="•"/>
            </a:pPr>
            <a:endParaRPr lang="en-GB" sz="2000" kern="0" dirty="0">
              <a:solidFill>
                <a:srgbClr val="003366"/>
              </a:solidFill>
              <a:latin typeface="Arial"/>
              <a:ea typeface="ＭＳ Ｐゴシック"/>
            </a:endParaRPr>
          </a:p>
          <a:p>
            <a:pPr lvl="0" fontAlgn="base">
              <a:spcAft>
                <a:spcPct val="0"/>
              </a:spcAft>
              <a:buClr>
                <a:srgbClr val="99CC33"/>
              </a:buClr>
              <a:buFont typeface="Arial"/>
              <a:buChar char="•"/>
            </a:pPr>
            <a:r>
              <a:rPr lang="en-GB" sz="2000" kern="0" dirty="0">
                <a:solidFill>
                  <a:srgbClr val="003366"/>
                </a:solidFill>
                <a:latin typeface="Arial"/>
                <a:ea typeface="ＭＳ Ｐゴシック"/>
              </a:rPr>
              <a:t>Need to set the agenda for post-Vilnius summit</a:t>
            </a:r>
            <a:endParaRPr lang="en-GB" sz="2000" b="1" kern="0" dirty="0">
              <a:solidFill>
                <a:srgbClr val="99CC33"/>
              </a:solidFill>
              <a:latin typeface="Arial"/>
              <a:ea typeface="ＭＳ Ｐゴシック"/>
            </a:endParaRPr>
          </a:p>
        </p:txBody>
      </p:sp>
    </p:spTree>
    <p:extLst>
      <p:ext uri="{BB962C8B-B14F-4D97-AF65-F5344CB8AC3E}">
        <p14:creationId xmlns:p14="http://schemas.microsoft.com/office/powerpoint/2010/main" val="2384288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a:bodyPr>
          <a:lstStyle/>
          <a:p>
            <a:r>
              <a:rPr lang="en-US" sz="2800" b="1" kern="0" dirty="0">
                <a:solidFill>
                  <a:srgbClr val="003366"/>
                </a:solidFill>
                <a:latin typeface="Arial"/>
                <a:ea typeface="ＭＳ Ｐゴシック"/>
              </a:rPr>
              <a:t>Methodological questions</a:t>
            </a:r>
            <a:endParaRPr lang="en-US" dirty="0"/>
          </a:p>
        </p:txBody>
      </p:sp>
      <p:sp>
        <p:nvSpPr>
          <p:cNvPr id="3" name="Content Placeholder 2"/>
          <p:cNvSpPr>
            <a:spLocks noGrp="1"/>
          </p:cNvSpPr>
          <p:nvPr>
            <p:ph idx="1"/>
          </p:nvPr>
        </p:nvSpPr>
        <p:spPr>
          <a:xfrm>
            <a:off x="457200" y="2204864"/>
            <a:ext cx="8229600" cy="3921299"/>
          </a:xfrm>
        </p:spPr>
        <p:txBody>
          <a:bodyPr>
            <a:normAutofit lnSpcReduction="10000"/>
          </a:bodyPr>
          <a:lstStyle/>
          <a:p>
            <a:pPr marL="381000" lvl="0" indent="-381000" fontAlgn="base">
              <a:spcAft>
                <a:spcPct val="0"/>
              </a:spcAft>
              <a:buClr>
                <a:srgbClr val="99CC33"/>
              </a:buClr>
              <a:buFont typeface="Arial"/>
              <a:buChar char="•"/>
            </a:pPr>
            <a:r>
              <a:rPr lang="en-US" sz="2000" b="1" kern="0" dirty="0">
                <a:solidFill>
                  <a:srgbClr val="003366"/>
                </a:solidFill>
                <a:latin typeface="Arial"/>
                <a:ea typeface="ＭＳ Ｐゴシック"/>
              </a:rPr>
              <a:t>Need for simplicity - as roadmap very open-ended</a:t>
            </a:r>
          </a:p>
          <a:p>
            <a:pPr marL="381000" lvl="0" indent="-381000" fontAlgn="base">
              <a:spcAft>
                <a:spcPct val="0"/>
              </a:spcAft>
              <a:buClr>
                <a:srgbClr val="99CC33"/>
              </a:buClr>
              <a:buFont typeface="Arial"/>
              <a:buChar char="•"/>
            </a:pPr>
            <a:r>
              <a:rPr lang="en-US" sz="2000" b="1" kern="0" dirty="0" smtClean="0">
                <a:solidFill>
                  <a:srgbClr val="003366"/>
                </a:solidFill>
                <a:latin typeface="Arial"/>
                <a:ea typeface="ＭＳ Ｐゴシック"/>
              </a:rPr>
              <a:t>Outcomes </a:t>
            </a:r>
            <a:r>
              <a:rPr lang="en-US" sz="2000" b="1" kern="0" dirty="0">
                <a:solidFill>
                  <a:srgbClr val="003366"/>
                </a:solidFill>
                <a:latin typeface="Arial"/>
                <a:ea typeface="ＭＳ Ｐゴシック"/>
              </a:rPr>
              <a:t>in roadmap often not very specific (very often "Continuous action", so hard to measure….slightly more specific on multilateral roadmap interestingly </a:t>
            </a:r>
            <a:r>
              <a:rPr lang="en-US" sz="2000" b="1" kern="0" dirty="0" smtClean="0">
                <a:solidFill>
                  <a:srgbClr val="003366"/>
                </a:solidFill>
                <a:latin typeface="Arial"/>
                <a:ea typeface="ＭＳ Ｐゴシック"/>
              </a:rPr>
              <a:t>…)</a:t>
            </a:r>
            <a:endParaRPr lang="en-US" sz="2000" b="1" kern="0" dirty="0">
              <a:solidFill>
                <a:srgbClr val="003366"/>
              </a:solidFill>
              <a:latin typeface="Arial"/>
              <a:ea typeface="ＭＳ Ｐゴシック"/>
            </a:endParaRPr>
          </a:p>
          <a:p>
            <a:pPr marL="381000" lvl="0" indent="-381000" fontAlgn="base">
              <a:spcAft>
                <a:spcPct val="0"/>
              </a:spcAft>
              <a:buClr>
                <a:srgbClr val="99CC33"/>
              </a:buClr>
              <a:buFont typeface="Arial"/>
              <a:buChar char="•"/>
            </a:pPr>
            <a:r>
              <a:rPr lang="en-US" sz="2000" b="1" kern="0" dirty="0">
                <a:solidFill>
                  <a:srgbClr val="003366"/>
                </a:solidFill>
                <a:latin typeface="Arial"/>
                <a:ea typeface="ＭＳ Ｐゴシック"/>
              </a:rPr>
              <a:t>Often necessary to look at individual country action plans</a:t>
            </a:r>
          </a:p>
          <a:p>
            <a:pPr marL="381000" lvl="0" indent="-381000" fontAlgn="base">
              <a:spcAft>
                <a:spcPct val="0"/>
              </a:spcAft>
              <a:buClr>
                <a:srgbClr val="99CC33"/>
              </a:buClr>
              <a:buFont typeface="Arial"/>
              <a:buChar char="•"/>
            </a:pPr>
            <a:r>
              <a:rPr lang="en-US" sz="2000" b="1" kern="0" dirty="0" smtClean="0">
                <a:solidFill>
                  <a:srgbClr val="003366"/>
                </a:solidFill>
                <a:latin typeface="Arial"/>
                <a:ea typeface="ＭＳ Ｐゴシック"/>
              </a:rPr>
              <a:t>Need </a:t>
            </a:r>
            <a:r>
              <a:rPr lang="en-US" sz="2000" b="1" kern="0" dirty="0">
                <a:solidFill>
                  <a:srgbClr val="003366"/>
                </a:solidFill>
                <a:latin typeface="Arial"/>
                <a:ea typeface="ＭＳ Ｐゴシック"/>
              </a:rPr>
              <a:t>to really </a:t>
            </a:r>
            <a:r>
              <a:rPr lang="en-US" sz="2000" b="1" kern="0" dirty="0" err="1">
                <a:solidFill>
                  <a:srgbClr val="003366"/>
                </a:solidFill>
                <a:latin typeface="Arial"/>
                <a:ea typeface="ＭＳ Ｐゴシック"/>
              </a:rPr>
              <a:t>prioritise</a:t>
            </a:r>
            <a:r>
              <a:rPr lang="en-US" sz="2000" b="1" kern="0" dirty="0">
                <a:solidFill>
                  <a:srgbClr val="003366"/>
                </a:solidFill>
                <a:latin typeface="Arial"/>
                <a:ea typeface="ＭＳ Ｐゴシック"/>
              </a:rPr>
              <a:t> which objectives are most important in democratic development of given </a:t>
            </a:r>
            <a:r>
              <a:rPr lang="en-US" sz="2000" b="1" kern="0" dirty="0" smtClean="0">
                <a:solidFill>
                  <a:srgbClr val="003366"/>
                </a:solidFill>
                <a:latin typeface="Arial"/>
                <a:ea typeface="ＭＳ Ｐゴシック"/>
              </a:rPr>
              <a:t>country, </a:t>
            </a:r>
            <a:r>
              <a:rPr lang="en-US" sz="2000" b="1" kern="0" dirty="0" err="1" smtClean="0">
                <a:solidFill>
                  <a:srgbClr val="003366"/>
                </a:solidFill>
                <a:latin typeface="Arial"/>
                <a:ea typeface="ＭＳ Ｐゴシック"/>
              </a:rPr>
              <a:t>e.g</a:t>
            </a:r>
            <a:r>
              <a:rPr lang="en-US" sz="2000" b="1" kern="0" dirty="0">
                <a:solidFill>
                  <a:srgbClr val="003366"/>
                </a:solidFill>
                <a:latin typeface="Arial"/>
                <a:ea typeface="ＭＳ Ｐゴシック"/>
              </a:rPr>
              <a:t>:</a:t>
            </a:r>
          </a:p>
          <a:p>
            <a:pPr lvl="1" fontAlgn="base">
              <a:spcAft>
                <a:spcPct val="0"/>
              </a:spcAft>
              <a:buClr>
                <a:srgbClr val="99CC33"/>
              </a:buClr>
              <a:buFont typeface="Wingdings" pitchFamily="2" charset="2"/>
              <a:buChar char="ü"/>
            </a:pPr>
            <a:r>
              <a:rPr lang="en-US" sz="1600" kern="0" dirty="0" err="1">
                <a:solidFill>
                  <a:srgbClr val="003366"/>
                </a:solidFill>
                <a:latin typeface="Arial"/>
                <a:ea typeface="ＭＳ Ｐゴシック"/>
              </a:rPr>
              <a:t>DCFTA</a:t>
            </a:r>
            <a:endParaRPr lang="en-US" sz="1600" kern="0" dirty="0">
              <a:solidFill>
                <a:srgbClr val="003366"/>
              </a:solidFill>
              <a:latin typeface="Arial"/>
              <a:ea typeface="ＭＳ Ｐゴシック"/>
            </a:endParaRPr>
          </a:p>
          <a:p>
            <a:pPr lvl="1" fontAlgn="base">
              <a:spcAft>
                <a:spcPct val="0"/>
              </a:spcAft>
              <a:buClr>
                <a:srgbClr val="99CC33"/>
              </a:buClr>
              <a:buFont typeface="Wingdings" pitchFamily="2" charset="2"/>
              <a:buChar char="ü"/>
            </a:pPr>
            <a:r>
              <a:rPr lang="en-US" sz="1600" kern="0" dirty="0">
                <a:solidFill>
                  <a:srgbClr val="003366"/>
                </a:solidFill>
                <a:latin typeface="Arial"/>
                <a:ea typeface="ＭＳ Ｐゴシック"/>
              </a:rPr>
              <a:t>WTO accession for some countries</a:t>
            </a:r>
          </a:p>
          <a:p>
            <a:pPr lvl="1" fontAlgn="base">
              <a:spcAft>
                <a:spcPct val="0"/>
              </a:spcAft>
              <a:buClr>
                <a:srgbClr val="99CC33"/>
              </a:buClr>
              <a:buFont typeface="Wingdings" pitchFamily="2" charset="2"/>
              <a:buChar char="ü"/>
            </a:pPr>
            <a:r>
              <a:rPr lang="en-US" sz="1600" kern="0" dirty="0">
                <a:solidFill>
                  <a:srgbClr val="003366"/>
                </a:solidFill>
                <a:latin typeface="Arial"/>
                <a:ea typeface="ＭＳ Ｐゴシック"/>
              </a:rPr>
              <a:t>intellectual property rights</a:t>
            </a:r>
          </a:p>
          <a:p>
            <a:pPr lvl="1" fontAlgn="base">
              <a:spcAft>
                <a:spcPct val="0"/>
              </a:spcAft>
              <a:buClr>
                <a:srgbClr val="99CC33"/>
              </a:buClr>
              <a:buFont typeface="Wingdings" pitchFamily="2" charset="2"/>
              <a:buChar char="ü"/>
            </a:pPr>
            <a:r>
              <a:rPr lang="en-US" sz="1600" kern="0" dirty="0">
                <a:solidFill>
                  <a:srgbClr val="003366"/>
                </a:solidFill>
                <a:latin typeface="Arial"/>
                <a:ea typeface="ＭＳ Ｐゴシック"/>
              </a:rPr>
              <a:t>customs cooperation</a:t>
            </a:r>
          </a:p>
          <a:p>
            <a:pPr lvl="1" fontAlgn="base">
              <a:spcAft>
                <a:spcPct val="0"/>
              </a:spcAft>
              <a:buClr>
                <a:srgbClr val="99CC33"/>
              </a:buClr>
              <a:buFont typeface="Wingdings" pitchFamily="2" charset="2"/>
              <a:buChar char="ü"/>
            </a:pPr>
            <a:r>
              <a:rPr lang="en-US" sz="1600" kern="0" dirty="0">
                <a:solidFill>
                  <a:srgbClr val="003366"/>
                </a:solidFill>
                <a:latin typeface="Arial"/>
                <a:ea typeface="ＭＳ Ｐゴシック"/>
              </a:rPr>
              <a:t>approximate taxation systems</a:t>
            </a:r>
          </a:p>
          <a:p>
            <a:pPr lvl="1" fontAlgn="base">
              <a:spcAft>
                <a:spcPct val="0"/>
              </a:spcAft>
              <a:buClr>
                <a:srgbClr val="99CC33"/>
              </a:buClr>
              <a:buFont typeface="Wingdings" pitchFamily="2" charset="2"/>
              <a:buChar char="ü"/>
            </a:pPr>
            <a:r>
              <a:rPr lang="en-US" sz="1400" kern="0" dirty="0" err="1">
                <a:solidFill>
                  <a:srgbClr val="003366"/>
                </a:solidFill>
                <a:latin typeface="Arial"/>
                <a:ea typeface="ＭＳ Ｐゴシック"/>
              </a:rPr>
              <a:t>SME</a:t>
            </a:r>
            <a:r>
              <a:rPr lang="en-US" sz="1400" kern="0" dirty="0">
                <a:solidFill>
                  <a:srgbClr val="003366"/>
                </a:solidFill>
                <a:latin typeface="Arial"/>
                <a:ea typeface="ＭＳ Ｐゴシック"/>
              </a:rPr>
              <a:t> legal framework</a:t>
            </a:r>
          </a:p>
          <a:p>
            <a:pPr marL="714375" indent="-628650">
              <a:buFont typeface="Wingdings" pitchFamily="2" charset="2"/>
              <a:buChar char="Ø"/>
            </a:pPr>
            <a:endParaRPr lang="en-US" dirty="0"/>
          </a:p>
        </p:txBody>
      </p:sp>
    </p:spTree>
    <p:extLst>
      <p:ext uri="{BB962C8B-B14F-4D97-AF65-F5344CB8AC3E}">
        <p14:creationId xmlns:p14="http://schemas.microsoft.com/office/powerpoint/2010/main" val="31544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a:bodyPr>
          <a:lstStyle/>
          <a:p>
            <a:r>
              <a:rPr lang="en-GB" sz="2800" b="1" kern="0" dirty="0">
                <a:solidFill>
                  <a:srgbClr val="003366"/>
                </a:solidFill>
                <a:latin typeface="Arial"/>
                <a:ea typeface="ＭＳ Ｐゴシック"/>
              </a:rPr>
              <a:t>Audiences and outputs</a:t>
            </a:r>
            <a:endParaRPr lang="en-US" dirty="0"/>
          </a:p>
        </p:txBody>
      </p:sp>
      <p:sp>
        <p:nvSpPr>
          <p:cNvPr id="3" name="Content Placeholder 2"/>
          <p:cNvSpPr>
            <a:spLocks noGrp="1"/>
          </p:cNvSpPr>
          <p:nvPr>
            <p:ph idx="1"/>
          </p:nvPr>
        </p:nvSpPr>
        <p:spPr>
          <a:xfrm>
            <a:off x="457200" y="2204864"/>
            <a:ext cx="8229600" cy="3921299"/>
          </a:xfrm>
        </p:spPr>
        <p:txBody>
          <a:bodyPr>
            <a:normAutofit lnSpcReduction="10000"/>
          </a:bodyPr>
          <a:lstStyle/>
          <a:p>
            <a:pPr marL="0" lvl="0" indent="0" fontAlgn="base">
              <a:spcAft>
                <a:spcPct val="0"/>
              </a:spcAft>
              <a:buClr>
                <a:srgbClr val="99CC33"/>
              </a:buClr>
              <a:buNone/>
            </a:pPr>
            <a:r>
              <a:rPr lang="en-GB" sz="2400" b="1" kern="0" dirty="0">
                <a:solidFill>
                  <a:srgbClr val="99CC33"/>
                </a:solidFill>
                <a:latin typeface="Arial"/>
                <a:ea typeface="ＭＳ Ｐゴシック"/>
              </a:rPr>
              <a:t>Targets</a:t>
            </a:r>
            <a:endParaRPr lang="en-GB" sz="2000" b="1" kern="0" dirty="0">
              <a:solidFill>
                <a:srgbClr val="99CC33"/>
              </a:solidFill>
              <a:latin typeface="Arial"/>
              <a:ea typeface="ＭＳ Ｐゴシック"/>
            </a:endParaRPr>
          </a:p>
          <a:p>
            <a:pPr marL="542925" lvl="0" indent="-361950" fontAlgn="base">
              <a:spcAft>
                <a:spcPct val="0"/>
              </a:spcAft>
              <a:buClr>
                <a:srgbClr val="99CC33"/>
              </a:buClr>
              <a:buFont typeface="Wingdings" pitchFamily="2" charset="2"/>
              <a:buChar char="v"/>
            </a:pPr>
            <a:r>
              <a:rPr lang="en-GB" sz="2000" kern="0" dirty="0">
                <a:solidFill>
                  <a:srgbClr val="003366"/>
                </a:solidFill>
                <a:latin typeface="Arial"/>
                <a:ea typeface="ＭＳ Ｐゴシック"/>
              </a:rPr>
              <a:t>	national governments</a:t>
            </a:r>
          </a:p>
          <a:p>
            <a:pPr marL="542925" lvl="0" indent="-361950" fontAlgn="base">
              <a:spcAft>
                <a:spcPct val="0"/>
              </a:spcAft>
              <a:buClr>
                <a:srgbClr val="99CC33"/>
              </a:buClr>
              <a:buFont typeface="Wingdings" pitchFamily="2" charset="2"/>
              <a:buChar char="v"/>
            </a:pPr>
            <a:r>
              <a:rPr lang="en-GB" sz="2000" kern="0" dirty="0">
                <a:solidFill>
                  <a:srgbClr val="003366"/>
                </a:solidFill>
                <a:latin typeface="Arial"/>
                <a:ea typeface="ＭＳ Ｐゴシック"/>
              </a:rPr>
              <a:t>	European Commission and </a:t>
            </a:r>
            <a:r>
              <a:rPr lang="en-GB" sz="2000" kern="0" dirty="0" err="1">
                <a:solidFill>
                  <a:srgbClr val="003366"/>
                </a:solidFill>
                <a:latin typeface="Arial"/>
                <a:ea typeface="ＭＳ Ｐゴシック"/>
              </a:rPr>
              <a:t>EEAS</a:t>
            </a:r>
            <a:endParaRPr lang="en-GB" sz="2000" kern="0" dirty="0">
              <a:solidFill>
                <a:srgbClr val="003366"/>
              </a:solidFill>
              <a:latin typeface="Arial"/>
              <a:ea typeface="ＭＳ Ｐゴシック"/>
            </a:endParaRPr>
          </a:p>
          <a:p>
            <a:pPr marL="542925" lvl="0" indent="-361950" fontAlgn="base">
              <a:spcAft>
                <a:spcPct val="0"/>
              </a:spcAft>
              <a:buClr>
                <a:srgbClr val="99CC33"/>
              </a:buClr>
              <a:buFont typeface="Wingdings" pitchFamily="2" charset="2"/>
              <a:buChar char="v"/>
            </a:pPr>
            <a:r>
              <a:rPr lang="en-GB" sz="2000" kern="0" dirty="0">
                <a:solidFill>
                  <a:srgbClr val="003366"/>
                </a:solidFill>
                <a:latin typeface="Arial"/>
                <a:ea typeface="ＭＳ Ｐゴシック"/>
              </a:rPr>
              <a:t>	European Council and EU member states</a:t>
            </a:r>
          </a:p>
          <a:p>
            <a:pPr marL="0" lvl="0" indent="0" fontAlgn="base">
              <a:spcAft>
                <a:spcPct val="0"/>
              </a:spcAft>
              <a:buClr>
                <a:srgbClr val="99CC33"/>
              </a:buClr>
              <a:buNone/>
            </a:pPr>
            <a:endParaRPr lang="en-GB" sz="2000" kern="0" dirty="0">
              <a:solidFill>
                <a:srgbClr val="003366"/>
              </a:solidFill>
              <a:latin typeface="Arial"/>
              <a:ea typeface="ＭＳ Ｐゴシック"/>
            </a:endParaRPr>
          </a:p>
          <a:p>
            <a:pPr marL="0" lvl="0" indent="0" fontAlgn="base">
              <a:spcAft>
                <a:spcPct val="0"/>
              </a:spcAft>
              <a:buClr>
                <a:srgbClr val="99CC33"/>
              </a:buClr>
              <a:buNone/>
            </a:pPr>
            <a:r>
              <a:rPr lang="en-GB" sz="2000" b="1" kern="0" dirty="0">
                <a:solidFill>
                  <a:srgbClr val="99CC33"/>
                </a:solidFill>
                <a:latin typeface="Arial"/>
                <a:ea typeface="ＭＳ Ｐゴシック"/>
              </a:rPr>
              <a:t>Outputs</a:t>
            </a:r>
            <a:endParaRPr lang="en-GB" sz="2000" kern="0" dirty="0">
              <a:solidFill>
                <a:srgbClr val="003366"/>
              </a:solidFill>
              <a:latin typeface="Arial"/>
              <a:ea typeface="ＭＳ Ｐゴシック"/>
            </a:endParaRPr>
          </a:p>
          <a:p>
            <a:pPr marL="895350" lvl="0" indent="-628650" fontAlgn="base">
              <a:spcAft>
                <a:spcPct val="0"/>
              </a:spcAft>
              <a:buClr>
                <a:srgbClr val="99CC33"/>
              </a:buClr>
              <a:buFont typeface="Arial"/>
              <a:buChar char="•"/>
            </a:pPr>
            <a:r>
              <a:rPr lang="en-GB" sz="2000" kern="0" dirty="0">
                <a:solidFill>
                  <a:srgbClr val="003366"/>
                </a:solidFill>
                <a:latin typeface="Arial"/>
                <a:ea typeface="ＭＳ Ｐゴシック"/>
              </a:rPr>
              <a:t>national assessments, </a:t>
            </a:r>
          </a:p>
          <a:p>
            <a:pPr marL="895350" lvl="0" indent="-628650" fontAlgn="base">
              <a:spcAft>
                <a:spcPct val="0"/>
              </a:spcAft>
              <a:buClr>
                <a:srgbClr val="99CC33"/>
              </a:buClr>
              <a:buFont typeface="Arial"/>
              <a:buChar char="•"/>
            </a:pPr>
            <a:r>
              <a:rPr lang="en-GB" sz="2000" kern="0" dirty="0">
                <a:solidFill>
                  <a:srgbClr val="003366"/>
                </a:solidFill>
                <a:latin typeface="Arial"/>
                <a:ea typeface="ＭＳ Ｐゴシック"/>
              </a:rPr>
              <a:t>comparative assessments, </a:t>
            </a:r>
          </a:p>
          <a:p>
            <a:pPr marL="895350" lvl="0" indent="-628650" fontAlgn="base">
              <a:spcAft>
                <a:spcPct val="0"/>
              </a:spcAft>
              <a:buClr>
                <a:srgbClr val="99CC33"/>
              </a:buClr>
              <a:buFont typeface="Arial"/>
              <a:buChar char="•"/>
            </a:pPr>
            <a:r>
              <a:rPr lang="en-GB" sz="2000" kern="0" dirty="0">
                <a:solidFill>
                  <a:srgbClr val="003366"/>
                </a:solidFill>
                <a:latin typeface="Arial"/>
                <a:ea typeface="ＭＳ Ｐゴシック"/>
              </a:rPr>
              <a:t>multilateral co-operation assessments </a:t>
            </a:r>
          </a:p>
          <a:p>
            <a:pPr marL="895350" lvl="0" indent="-628650" fontAlgn="base">
              <a:spcAft>
                <a:spcPct val="0"/>
              </a:spcAft>
              <a:buClr>
                <a:srgbClr val="99CC33"/>
              </a:buClr>
              <a:buFont typeface="Arial"/>
              <a:buChar char="•"/>
            </a:pPr>
            <a:r>
              <a:rPr lang="en-GB" sz="2000" kern="0" dirty="0">
                <a:solidFill>
                  <a:srgbClr val="003366"/>
                </a:solidFill>
                <a:latin typeface="Arial"/>
                <a:ea typeface="ＭＳ Ｐゴシック"/>
              </a:rPr>
              <a:t>policy briefs and two-page summaries for </a:t>
            </a:r>
            <a:r>
              <a:rPr lang="en-GB" sz="2000" kern="0" dirty="0" err="1">
                <a:solidFill>
                  <a:srgbClr val="003366"/>
                </a:solidFill>
                <a:latin typeface="Arial"/>
                <a:ea typeface="ＭＳ Ｐゴシック"/>
              </a:rPr>
              <a:t>EaP</a:t>
            </a:r>
            <a:r>
              <a:rPr lang="en-GB" sz="2000" kern="0" dirty="0">
                <a:solidFill>
                  <a:srgbClr val="003366"/>
                </a:solidFill>
                <a:latin typeface="Arial"/>
                <a:ea typeface="ＭＳ Ｐゴシック"/>
              </a:rPr>
              <a:t> and EU officials</a:t>
            </a:r>
          </a:p>
          <a:p>
            <a:pPr marL="895350" lvl="0" indent="-628650" fontAlgn="base">
              <a:spcAft>
                <a:spcPct val="0"/>
              </a:spcAft>
              <a:buClr>
                <a:srgbClr val="99CC33"/>
              </a:buClr>
              <a:buFont typeface="Arial"/>
              <a:buChar char="•"/>
            </a:pPr>
            <a:r>
              <a:rPr lang="en-GB" sz="2000" kern="0" dirty="0">
                <a:solidFill>
                  <a:srgbClr val="003366"/>
                </a:solidFill>
                <a:latin typeface="Arial"/>
                <a:ea typeface="ＭＳ Ｐゴシック"/>
              </a:rPr>
              <a:t>national and international op-eds</a:t>
            </a:r>
            <a:endParaRPr lang="en-GB" sz="2000" b="1" kern="0" dirty="0">
              <a:solidFill>
                <a:srgbClr val="99CC33"/>
              </a:solidFill>
              <a:latin typeface="Arial"/>
              <a:ea typeface="ＭＳ Ｐゴシック"/>
            </a:endParaRPr>
          </a:p>
        </p:txBody>
      </p:sp>
    </p:spTree>
    <p:extLst>
      <p:ext uri="{BB962C8B-B14F-4D97-AF65-F5344CB8AC3E}">
        <p14:creationId xmlns:p14="http://schemas.microsoft.com/office/powerpoint/2010/main" val="3695964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a:bodyPr>
          <a:lstStyle/>
          <a:p>
            <a:r>
              <a:rPr lang="en-GB" sz="2800" b="1" kern="0" dirty="0">
                <a:solidFill>
                  <a:srgbClr val="003366"/>
                </a:solidFill>
                <a:latin typeface="Arial"/>
                <a:ea typeface="ＭＳ Ｐゴシック"/>
              </a:rPr>
              <a:t>Three pillars to </a:t>
            </a:r>
            <a:r>
              <a:rPr lang="en-GB" sz="2800" b="1" kern="0" dirty="0" smtClean="0">
                <a:solidFill>
                  <a:srgbClr val="003366"/>
                </a:solidFill>
                <a:latin typeface="Arial"/>
                <a:ea typeface="ＭＳ Ｐゴシック"/>
              </a:rPr>
              <a:t>monitoring</a:t>
            </a:r>
            <a:endParaRPr lang="en-US" dirty="0"/>
          </a:p>
        </p:txBody>
      </p:sp>
      <p:sp>
        <p:nvSpPr>
          <p:cNvPr id="3" name="Content Placeholder 2"/>
          <p:cNvSpPr>
            <a:spLocks noGrp="1"/>
          </p:cNvSpPr>
          <p:nvPr>
            <p:ph idx="1"/>
          </p:nvPr>
        </p:nvSpPr>
        <p:spPr>
          <a:xfrm>
            <a:off x="457200" y="2204864"/>
            <a:ext cx="8229600" cy="3921299"/>
          </a:xfrm>
        </p:spPr>
        <p:txBody>
          <a:bodyPr>
            <a:normAutofit lnSpcReduction="10000"/>
          </a:bodyPr>
          <a:lstStyle/>
          <a:p>
            <a:pPr marL="514350" lvl="0" indent="-514350" fontAlgn="base">
              <a:spcAft>
                <a:spcPct val="0"/>
              </a:spcAft>
              <a:buClr>
                <a:srgbClr val="99CC33"/>
              </a:buClr>
              <a:buFont typeface="+mj-lt"/>
              <a:buAutoNum type="romanUcPeriod"/>
            </a:pPr>
            <a:r>
              <a:rPr lang="en-GB" sz="2000" kern="0" dirty="0" smtClean="0">
                <a:solidFill>
                  <a:srgbClr val="003366"/>
                </a:solidFill>
                <a:latin typeface="Arial"/>
                <a:ea typeface="ＭＳ Ｐゴシック"/>
              </a:rPr>
              <a:t>Independent </a:t>
            </a:r>
            <a:r>
              <a:rPr lang="en-GB" sz="2000" kern="0" dirty="0">
                <a:solidFill>
                  <a:srgbClr val="003366"/>
                </a:solidFill>
                <a:latin typeface="Arial"/>
                <a:ea typeface="ＭＳ Ｐゴシック"/>
              </a:rPr>
              <a:t>verification of fulfilment of objectives set out in roadmap (including cross-checking of European Commission progress reports and national government progress reports)</a:t>
            </a:r>
          </a:p>
          <a:p>
            <a:pPr marL="514350" lvl="0" indent="-514350" fontAlgn="base">
              <a:spcAft>
                <a:spcPct val="0"/>
              </a:spcAft>
              <a:buClr>
                <a:srgbClr val="99CC33"/>
              </a:buClr>
              <a:buFont typeface="+mj-lt"/>
              <a:buAutoNum type="romanUcPeriod"/>
            </a:pPr>
            <a:endParaRPr lang="en-GB" sz="2000" kern="0" dirty="0" smtClean="0">
              <a:solidFill>
                <a:srgbClr val="003366"/>
              </a:solidFill>
              <a:latin typeface="Arial"/>
              <a:ea typeface="ＭＳ Ｐゴシック"/>
            </a:endParaRPr>
          </a:p>
          <a:p>
            <a:pPr marL="514350" lvl="0" indent="-514350" fontAlgn="base">
              <a:spcAft>
                <a:spcPct val="0"/>
              </a:spcAft>
              <a:buClr>
                <a:srgbClr val="99CC33"/>
              </a:buClr>
              <a:buFont typeface="+mj-lt"/>
              <a:buAutoNum type="romanUcPeriod"/>
            </a:pPr>
            <a:r>
              <a:rPr lang="en-GB" sz="2000" kern="0" dirty="0" smtClean="0">
                <a:solidFill>
                  <a:srgbClr val="003366"/>
                </a:solidFill>
                <a:latin typeface="Arial"/>
                <a:ea typeface="ＭＳ Ｐゴシック"/>
              </a:rPr>
              <a:t>Analysis </a:t>
            </a:r>
            <a:r>
              <a:rPr lang="en-GB" sz="2000" kern="0" dirty="0">
                <a:solidFill>
                  <a:srgbClr val="003366"/>
                </a:solidFill>
                <a:latin typeface="Arial"/>
                <a:ea typeface="ＭＳ Ｐゴシック"/>
              </a:rPr>
              <a:t>of effectiveness of use of EU funding (</a:t>
            </a:r>
            <a:r>
              <a:rPr lang="en-GB" sz="2000" kern="0" dirty="0" err="1">
                <a:solidFill>
                  <a:srgbClr val="003366"/>
                </a:solidFill>
                <a:latin typeface="Arial"/>
                <a:ea typeface="ＭＳ Ｐゴシック"/>
              </a:rPr>
              <a:t>ENPI</a:t>
            </a:r>
            <a:r>
              <a:rPr lang="en-GB" sz="2000" kern="0" dirty="0">
                <a:solidFill>
                  <a:srgbClr val="003366"/>
                </a:solidFill>
                <a:latin typeface="Arial"/>
                <a:ea typeface="ＭＳ Ｐゴシック"/>
              </a:rPr>
              <a:t>/</a:t>
            </a:r>
            <a:r>
              <a:rPr lang="en-GB" sz="2000" kern="0" dirty="0" err="1">
                <a:solidFill>
                  <a:srgbClr val="003366"/>
                </a:solidFill>
                <a:latin typeface="Arial"/>
                <a:ea typeface="ＭＳ Ｐゴシック"/>
              </a:rPr>
              <a:t>CIB</a:t>
            </a:r>
            <a:r>
              <a:rPr lang="en-GB" sz="2000" kern="0" dirty="0">
                <a:solidFill>
                  <a:srgbClr val="003366"/>
                </a:solidFill>
                <a:latin typeface="Arial"/>
                <a:ea typeface="ＭＳ Ｐゴシック"/>
              </a:rPr>
              <a:t>/budget support), and of dual-track funding challenge (where EU funding goes to governments and to civil society but without dialogue and co-ordination between the two recipient parties in-country)</a:t>
            </a:r>
          </a:p>
          <a:p>
            <a:pPr marL="514350" lvl="0" indent="-514350" fontAlgn="base">
              <a:spcAft>
                <a:spcPct val="0"/>
              </a:spcAft>
              <a:buClr>
                <a:srgbClr val="99CC33"/>
              </a:buClr>
              <a:buFont typeface="+mj-lt"/>
              <a:buAutoNum type="romanUcPeriod"/>
            </a:pPr>
            <a:endParaRPr lang="en-GB" sz="2000" kern="0" dirty="0" smtClean="0">
              <a:solidFill>
                <a:srgbClr val="003366"/>
              </a:solidFill>
              <a:latin typeface="Arial"/>
              <a:ea typeface="ＭＳ Ｐゴシック"/>
            </a:endParaRPr>
          </a:p>
          <a:p>
            <a:pPr marL="514350" lvl="0" indent="-514350" fontAlgn="base">
              <a:spcAft>
                <a:spcPct val="0"/>
              </a:spcAft>
              <a:buClr>
                <a:srgbClr val="99CC33"/>
              </a:buClr>
              <a:buFont typeface="+mj-lt"/>
              <a:buAutoNum type="romanUcPeriod"/>
            </a:pPr>
            <a:r>
              <a:rPr lang="en-GB" sz="2000" kern="0" dirty="0" smtClean="0">
                <a:solidFill>
                  <a:srgbClr val="003366"/>
                </a:solidFill>
                <a:latin typeface="Arial"/>
                <a:ea typeface="ＭＳ Ｐゴシック"/>
              </a:rPr>
              <a:t>Monitoring </a:t>
            </a:r>
            <a:r>
              <a:rPr lang="en-GB" sz="2000" kern="0" dirty="0">
                <a:solidFill>
                  <a:srgbClr val="003366"/>
                </a:solidFill>
                <a:latin typeface="Arial"/>
                <a:ea typeface="ＭＳ Ｐゴシック"/>
              </a:rPr>
              <a:t>of inclusiveness and transparency of policymaking and implementation (including both openness to CSF, and responsiveness to initiatives and policy proposals from civil society)</a:t>
            </a:r>
            <a:endParaRPr lang="en-GB" sz="2000" b="1" kern="0" dirty="0">
              <a:solidFill>
                <a:srgbClr val="99CC33"/>
              </a:solidFill>
              <a:latin typeface="Arial"/>
              <a:ea typeface="ＭＳ Ｐゴシック"/>
            </a:endParaRPr>
          </a:p>
        </p:txBody>
      </p:sp>
    </p:spTree>
    <p:extLst>
      <p:ext uri="{BB962C8B-B14F-4D97-AF65-F5344CB8AC3E}">
        <p14:creationId xmlns:p14="http://schemas.microsoft.com/office/powerpoint/2010/main" val="2299146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720080"/>
          </a:xfrm>
        </p:spPr>
        <p:txBody>
          <a:bodyPr>
            <a:normAutofit/>
          </a:bodyPr>
          <a:lstStyle/>
          <a:p>
            <a:r>
              <a:rPr lang="en-GB" sz="2800" b="1" kern="0" dirty="0">
                <a:solidFill>
                  <a:srgbClr val="003366"/>
                </a:solidFill>
                <a:latin typeface="Arial"/>
                <a:ea typeface="ＭＳ Ｐゴシック"/>
              </a:rPr>
              <a:t>Matrix for monitoring</a:t>
            </a:r>
            <a:endParaRPr lang="en-US" dirty="0"/>
          </a:p>
        </p:txBody>
      </p:sp>
      <p:sp>
        <p:nvSpPr>
          <p:cNvPr id="3" name="Content Placeholder 2"/>
          <p:cNvSpPr>
            <a:spLocks noGrp="1"/>
          </p:cNvSpPr>
          <p:nvPr>
            <p:ph idx="1"/>
          </p:nvPr>
        </p:nvSpPr>
        <p:spPr>
          <a:xfrm>
            <a:off x="457200" y="2204864"/>
            <a:ext cx="8229600" cy="3921299"/>
          </a:xfrm>
        </p:spPr>
        <p:txBody>
          <a:bodyPr>
            <a:normAutofit/>
          </a:bodyPr>
          <a:lstStyle/>
          <a:p>
            <a:pPr marL="0" lvl="0" indent="0" fontAlgn="base">
              <a:spcAft>
                <a:spcPct val="0"/>
              </a:spcAft>
              <a:buClr>
                <a:srgbClr val="99CC33"/>
              </a:buClr>
              <a:buNone/>
            </a:pPr>
            <a:r>
              <a:rPr lang="en-GB" sz="2000" kern="0" dirty="0">
                <a:solidFill>
                  <a:srgbClr val="003366"/>
                </a:solidFill>
                <a:latin typeface="Arial"/>
                <a:ea typeface="ＭＳ Ｐゴシック"/>
              </a:rPr>
              <a:t>1.	</a:t>
            </a:r>
            <a:r>
              <a:rPr lang="en-GB" sz="2000" kern="0" dirty="0" smtClean="0">
                <a:solidFill>
                  <a:srgbClr val="003366"/>
                </a:solidFill>
                <a:latin typeface="Arial"/>
                <a:ea typeface="ＭＳ Ｐゴシック"/>
              </a:rPr>
              <a:t>The </a:t>
            </a:r>
            <a:r>
              <a:rPr lang="en-GB" sz="2000" kern="0" dirty="0">
                <a:solidFill>
                  <a:srgbClr val="003366"/>
                </a:solidFill>
                <a:latin typeface="Arial"/>
                <a:ea typeface="ＭＳ Ｐゴシック"/>
              </a:rPr>
              <a:t>roadmap’s stated objective, and perceptions of the 	relevance of the stated objectives to country needs</a:t>
            </a:r>
          </a:p>
          <a:p>
            <a:pPr marL="0" lvl="0" indent="0" fontAlgn="base">
              <a:spcAft>
                <a:spcPct val="0"/>
              </a:spcAft>
              <a:buClr>
                <a:srgbClr val="99CC33"/>
              </a:buClr>
              <a:buNone/>
            </a:pPr>
            <a:endParaRPr lang="en-GB" sz="2000" kern="0" dirty="0">
              <a:solidFill>
                <a:srgbClr val="003366"/>
              </a:solidFill>
              <a:latin typeface="Arial"/>
              <a:ea typeface="ＭＳ Ｐゴシック"/>
            </a:endParaRPr>
          </a:p>
          <a:p>
            <a:pPr marL="0" lvl="0" indent="0" fontAlgn="base">
              <a:spcAft>
                <a:spcPct val="0"/>
              </a:spcAft>
              <a:buClr>
                <a:srgbClr val="99CC33"/>
              </a:buClr>
              <a:buNone/>
            </a:pPr>
            <a:r>
              <a:rPr lang="en-GB" sz="2000" kern="0" dirty="0">
                <a:solidFill>
                  <a:srgbClr val="003366"/>
                </a:solidFill>
                <a:latin typeface="Arial"/>
                <a:ea typeface="ＭＳ Ｐゴシック"/>
              </a:rPr>
              <a:t>2.	</a:t>
            </a:r>
            <a:r>
              <a:rPr lang="en-GB" sz="2000" kern="0" dirty="0" smtClean="0">
                <a:solidFill>
                  <a:srgbClr val="003366"/>
                </a:solidFill>
                <a:latin typeface="Arial"/>
                <a:ea typeface="ＭＳ Ｐゴシック"/>
              </a:rPr>
              <a:t>Indicators </a:t>
            </a:r>
            <a:r>
              <a:rPr lang="en-GB" sz="2000" kern="0" dirty="0">
                <a:solidFill>
                  <a:srgbClr val="003366"/>
                </a:solidFill>
                <a:latin typeface="Arial"/>
                <a:ea typeface="ＭＳ Ｐゴシック"/>
              </a:rPr>
              <a:t>used to assess the fulfilment of the objective</a:t>
            </a:r>
          </a:p>
          <a:p>
            <a:pPr marL="0" lvl="0" indent="0" fontAlgn="base">
              <a:spcAft>
                <a:spcPct val="0"/>
              </a:spcAft>
              <a:buClr>
                <a:srgbClr val="99CC33"/>
              </a:buClr>
              <a:buNone/>
            </a:pPr>
            <a:endParaRPr lang="en-GB" sz="2000" kern="0" dirty="0">
              <a:solidFill>
                <a:srgbClr val="003366"/>
              </a:solidFill>
              <a:latin typeface="Arial"/>
              <a:ea typeface="ＭＳ Ｐゴシック"/>
            </a:endParaRPr>
          </a:p>
          <a:p>
            <a:pPr marL="0" lvl="0" indent="0" fontAlgn="base">
              <a:spcAft>
                <a:spcPct val="0"/>
              </a:spcAft>
              <a:buClr>
                <a:srgbClr val="99CC33"/>
              </a:buClr>
              <a:buNone/>
            </a:pPr>
            <a:r>
              <a:rPr lang="en-GB" sz="2000" kern="0" dirty="0">
                <a:solidFill>
                  <a:srgbClr val="003366"/>
                </a:solidFill>
                <a:latin typeface="Arial"/>
                <a:ea typeface="ＭＳ Ｐゴシック"/>
              </a:rPr>
              <a:t>3.	</a:t>
            </a:r>
            <a:r>
              <a:rPr lang="en-GB" sz="2000" kern="0" dirty="0" smtClean="0">
                <a:solidFill>
                  <a:srgbClr val="003366"/>
                </a:solidFill>
                <a:latin typeface="Arial"/>
                <a:ea typeface="ＭＳ Ｐゴシック"/>
              </a:rPr>
              <a:t>Recommendations </a:t>
            </a:r>
            <a:r>
              <a:rPr lang="en-GB" sz="2000" kern="0" dirty="0">
                <a:solidFill>
                  <a:srgbClr val="003366"/>
                </a:solidFill>
                <a:latin typeface="Arial"/>
                <a:ea typeface="ＭＳ Ｐゴシック"/>
              </a:rPr>
              <a:t>for reforms/policies</a:t>
            </a:r>
          </a:p>
          <a:p>
            <a:pPr marL="0" lvl="0" indent="0" fontAlgn="base">
              <a:spcAft>
                <a:spcPct val="0"/>
              </a:spcAft>
              <a:buClr>
                <a:srgbClr val="99CC33"/>
              </a:buClr>
              <a:buNone/>
            </a:pPr>
            <a:endParaRPr lang="en-GB" sz="2000" kern="0" dirty="0">
              <a:solidFill>
                <a:srgbClr val="003366"/>
              </a:solidFill>
              <a:latin typeface="Arial"/>
              <a:ea typeface="ＭＳ Ｐゴシック"/>
            </a:endParaRPr>
          </a:p>
          <a:p>
            <a:pPr marL="0" lvl="0" indent="0" fontAlgn="base">
              <a:spcAft>
                <a:spcPct val="0"/>
              </a:spcAft>
              <a:buClr>
                <a:srgbClr val="99CC33"/>
              </a:buClr>
              <a:buNone/>
            </a:pPr>
            <a:r>
              <a:rPr lang="en-GB" sz="2000" kern="0" dirty="0">
                <a:solidFill>
                  <a:srgbClr val="003366"/>
                </a:solidFill>
                <a:latin typeface="Arial"/>
                <a:ea typeface="ＭＳ Ｐゴシック"/>
              </a:rPr>
              <a:t>4.	</a:t>
            </a:r>
            <a:r>
              <a:rPr lang="en-GB" sz="2000" kern="0" dirty="0" smtClean="0">
                <a:solidFill>
                  <a:srgbClr val="003366"/>
                </a:solidFill>
                <a:latin typeface="Arial"/>
                <a:ea typeface="ＭＳ Ｐゴシック"/>
              </a:rPr>
              <a:t>Recommendations </a:t>
            </a:r>
            <a:r>
              <a:rPr lang="en-GB" sz="2000" kern="0" dirty="0">
                <a:solidFill>
                  <a:srgbClr val="003366"/>
                </a:solidFill>
                <a:latin typeface="Arial"/>
                <a:ea typeface="ＭＳ Ｐゴシック"/>
              </a:rPr>
              <a:t>for adjustments to EU funding policies 	(“more for more”) and flagship initiatives</a:t>
            </a:r>
          </a:p>
          <a:p>
            <a:pPr marL="714375" indent="-533400">
              <a:buAutoNum type="alphaLcParenR" startAt="3"/>
            </a:pPr>
            <a:endParaRPr lang="en-US" sz="2900" dirty="0" smtClean="0"/>
          </a:p>
          <a:p>
            <a:pPr marL="180975" indent="0">
              <a:buNone/>
            </a:pPr>
            <a:endParaRPr lang="en-US" sz="2900" dirty="0" smtClean="0"/>
          </a:p>
          <a:p>
            <a:pPr marL="180975" lvl="1" indent="0">
              <a:buNone/>
            </a:pPr>
            <a:endParaRPr lang="en-GB" dirty="0">
              <a:solidFill>
                <a:srgbClr val="FF0000"/>
              </a:solidFill>
            </a:endParaRPr>
          </a:p>
          <a:p>
            <a:pPr marL="714375" indent="-533400">
              <a:buAutoNum type="alphaLcParenR" startAt="3"/>
            </a:pPr>
            <a:endParaRPr lang="en-US" sz="2900" dirty="0" smtClean="0"/>
          </a:p>
          <a:p>
            <a:pPr marL="714375" indent="-533400">
              <a:buAutoNum type="alphaLcParenR" startAt="3"/>
            </a:pPr>
            <a:endParaRPr lang="en-US" sz="2900" dirty="0" smtClean="0"/>
          </a:p>
          <a:p>
            <a:pPr marL="714375" indent="-533400">
              <a:buAutoNum type="alphaLcParenR" startAt="3"/>
            </a:pPr>
            <a:endParaRPr lang="en-US" sz="2900" dirty="0" smtClean="0"/>
          </a:p>
          <a:p>
            <a:pPr marL="180975" indent="0">
              <a:buNone/>
            </a:pPr>
            <a:endParaRPr lang="en-US" sz="2900" dirty="0"/>
          </a:p>
        </p:txBody>
      </p:sp>
    </p:spTree>
    <p:extLst>
      <p:ext uri="{BB962C8B-B14F-4D97-AF65-F5344CB8AC3E}">
        <p14:creationId xmlns:p14="http://schemas.microsoft.com/office/powerpoint/2010/main" val="39339615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TotalTime>
  <Words>1354</Words>
  <Application>Microsoft Macintosh PowerPoint</Application>
  <PresentationFormat>Экран (4:3)</PresentationFormat>
  <Paragraphs>172</Paragraphs>
  <Slides>25</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25</vt:i4>
      </vt:variant>
    </vt:vector>
  </HeadingPairs>
  <TitlesOfParts>
    <vt:vector size="27" baseType="lpstr">
      <vt:lpstr>Тема Office</vt:lpstr>
      <vt:lpstr>Document</vt:lpstr>
      <vt:lpstr>Eastern Partnership Roadmap Monitoring  Victor Cotruta Executive Director REC Moldova   Eastern Partnership Civil Society Forum Working Group 3 meeting,  Chisinau, 9 July 2013</vt:lpstr>
      <vt:lpstr>More for more:  verifiable indicators?</vt:lpstr>
      <vt:lpstr>General framework</vt:lpstr>
      <vt:lpstr>Objectives for CIVIL SOCIETY FORUM</vt:lpstr>
      <vt:lpstr>Challenges</vt:lpstr>
      <vt:lpstr>Methodological questions</vt:lpstr>
      <vt:lpstr>Audiences and outputs</vt:lpstr>
      <vt:lpstr>Three pillars to monitoring</vt:lpstr>
      <vt:lpstr>Matrix for monitoring</vt:lpstr>
      <vt:lpstr>Timeline</vt:lpstr>
      <vt:lpstr>Презентация PowerPoint</vt:lpstr>
      <vt:lpstr>Roadmap monitoring – initial reports – July 2013</vt:lpstr>
      <vt:lpstr>Initial outputs</vt:lpstr>
      <vt:lpstr>Roadmap monitoring – full reports – October 2013</vt:lpstr>
      <vt:lpstr>Roadmap monitoring – full reports – October 2013</vt:lpstr>
      <vt:lpstr>Roadmap monitoring – full reports – October 2013</vt:lpstr>
      <vt:lpstr>Civil society engagement</vt:lpstr>
      <vt:lpstr>Civil society engagement …</vt:lpstr>
      <vt:lpstr>Scoring civil society engagement</vt:lpstr>
      <vt:lpstr>Outputs from full reports</vt:lpstr>
      <vt:lpstr>WGs involvement </vt:lpstr>
      <vt:lpstr>WGs involvement…</vt:lpstr>
      <vt:lpstr>WGs involvement…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Natalia</dc:creator>
  <cp:lastModifiedBy>Anna Golubovska-Onisimova</cp:lastModifiedBy>
  <cp:revision>32</cp:revision>
  <dcterms:created xsi:type="dcterms:W3CDTF">2012-12-14T15:25:50Z</dcterms:created>
  <dcterms:modified xsi:type="dcterms:W3CDTF">2013-08-18T11:48:58Z</dcterms:modified>
</cp:coreProperties>
</file>